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58" r:id="rId6"/>
    <p:sldId id="259" r:id="rId7"/>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0" autoAdjust="0"/>
    <p:restoredTop sz="94660"/>
  </p:normalViewPr>
  <p:slideViewPr>
    <p:cSldViewPr snapToGrid="0">
      <p:cViewPr varScale="1">
        <p:scale>
          <a:sx n="77" d="100"/>
          <a:sy n="77" d="100"/>
        </p:scale>
        <p:origin x="2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2357156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410455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361841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257084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55829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292143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4092288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112716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72700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386220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4F0B9C-F8D9-4556-8ABA-B08FED91B1FE}" type="datetimeFigureOut">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215096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4F0B9C-F8D9-4556-8ABA-B08FED91B1FE}" type="datetimeFigureOut">
              <a:rPr kumimoji="1" lang="ja-JP" altLang="en-US" smtClean="0"/>
              <a:t>2025/7/14</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9D85836-3A86-496F-843A-715A347917F2}" type="slidenum">
              <a:rPr kumimoji="1" lang="ja-JP" altLang="en-US" smtClean="0"/>
              <a:t>‹#›</a:t>
            </a:fld>
            <a:endParaRPr kumimoji="1" lang="ja-JP" altLang="en-US"/>
          </a:p>
        </p:txBody>
      </p:sp>
    </p:spTree>
    <p:extLst>
      <p:ext uri="{BB962C8B-B14F-4D97-AF65-F5344CB8AC3E}">
        <p14:creationId xmlns:p14="http://schemas.microsoft.com/office/powerpoint/2010/main" val="18064263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32224;&#20999;&#12399;&#65304;&#26376;&#65299;&#65297;&#26085;Sato-n@slcn.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45440" y="388717"/>
            <a:ext cx="6512560" cy="817003"/>
          </a:xfrm>
          <a:prstGeom prst="rect">
            <a:avLst/>
          </a:prstGeom>
        </p:spPr>
        <p:txBody>
          <a:bodyPr vert="horz" lIns="68580" tIns="34290" rIns="68580" bIns="34290" rtlCol="0" anchor="b">
            <a:normAutofit fontScale="85000" lnSpcReduction="10000"/>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400" b="1" dirty="0"/>
              <a:t>私の活動レポートタイトル</a:t>
            </a:r>
            <a:endParaRPr lang="en-US" altLang="ja-JP" sz="2400" b="1" dirty="0"/>
          </a:p>
          <a:p>
            <a:pPr algn="l"/>
            <a:r>
              <a:rPr lang="en-US" altLang="ja-JP" sz="1800" b="1" dirty="0"/>
              <a:t>【</a:t>
            </a:r>
            <a:r>
              <a:rPr lang="ja-JP" altLang="en-US" sz="1800" b="1" dirty="0"/>
              <a:t>　</a:t>
            </a:r>
            <a:r>
              <a:rPr lang="ja-JP" altLang="en-US" sz="2800" dirty="0"/>
              <a:t>　　</a:t>
            </a:r>
            <a:r>
              <a:rPr lang="ja-JP" altLang="en-US" sz="2300" dirty="0"/>
              <a:t>　</a:t>
            </a:r>
            <a:r>
              <a:rPr lang="ja-JP" altLang="en-US" sz="2300" dirty="0">
                <a:solidFill>
                  <a:schemeClr val="bg1">
                    <a:lumMod val="65000"/>
                  </a:schemeClr>
                </a:solidFill>
                <a:sym typeface="Wingdings" panose="05000000000000000000" pitchFamily="2" charset="2"/>
              </a:rPr>
              <a:t>（６０字以内、内容を表すもの）</a:t>
            </a:r>
            <a:r>
              <a:rPr lang="ja-JP" altLang="en-US" sz="2300" dirty="0">
                <a:solidFill>
                  <a:schemeClr val="bg1">
                    <a:lumMod val="65000"/>
                  </a:schemeClr>
                </a:solidFill>
              </a:rPr>
              <a:t>　　　</a:t>
            </a:r>
            <a:r>
              <a:rPr lang="ja-JP" altLang="en-US" sz="2300" dirty="0"/>
              <a:t>　　　　</a:t>
            </a:r>
            <a:r>
              <a:rPr lang="ja-JP" altLang="en-US" sz="2800" dirty="0"/>
              <a:t>　　　　</a:t>
            </a:r>
            <a:r>
              <a:rPr lang="en-US" altLang="ja-JP" sz="2800" dirty="0"/>
              <a:t>】</a:t>
            </a:r>
            <a:r>
              <a:rPr lang="ja-JP" altLang="en-US" sz="4000" dirty="0"/>
              <a:t>　</a:t>
            </a:r>
          </a:p>
        </p:txBody>
      </p:sp>
      <p:sp>
        <p:nvSpPr>
          <p:cNvPr id="5" name="コンテンツ プレースホルダー 2"/>
          <p:cNvSpPr txBox="1">
            <a:spLocks/>
          </p:cNvSpPr>
          <p:nvPr/>
        </p:nvSpPr>
        <p:spPr>
          <a:xfrm>
            <a:off x="345440" y="1205720"/>
            <a:ext cx="6360160" cy="7477713"/>
          </a:xfrm>
          <a:prstGeom prst="rect">
            <a:avLst/>
          </a:prstGeom>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dk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dk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dk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dk1"/>
                </a:solidFill>
                <a:latin typeface="+mn-lt"/>
                <a:ea typeface="+mn-ea"/>
                <a:cs typeface="+mn-cs"/>
              </a:defRPr>
            </a:lvl9pPr>
          </a:lstStyle>
          <a:p>
            <a:pPr algn="l"/>
            <a:r>
              <a:rPr lang="ja-JP" altLang="en-US" sz="2000" dirty="0" smtClean="0">
                <a:solidFill>
                  <a:schemeClr val="bg1">
                    <a:lumMod val="65000"/>
                  </a:schemeClr>
                </a:solidFill>
              </a:rPr>
              <a:t>事例</a:t>
            </a:r>
            <a:r>
              <a:rPr lang="ja-JP" altLang="en-US" sz="2000" dirty="0">
                <a:solidFill>
                  <a:schemeClr val="bg1">
                    <a:lumMod val="65000"/>
                  </a:schemeClr>
                </a:solidFill>
              </a:rPr>
              <a:t>の場合</a:t>
            </a:r>
            <a:endParaRPr lang="en-US" altLang="ja-JP" sz="2000" dirty="0">
              <a:solidFill>
                <a:schemeClr val="bg1">
                  <a:lumMod val="65000"/>
                </a:schemeClr>
              </a:solidFill>
            </a:endParaRPr>
          </a:p>
          <a:p>
            <a:pPr algn="l"/>
            <a:r>
              <a:rPr lang="ja-JP" altLang="en-US" sz="2000" dirty="0">
                <a:solidFill>
                  <a:schemeClr val="bg1">
                    <a:lumMod val="65000"/>
                  </a:schemeClr>
                </a:solidFill>
              </a:rPr>
              <a:t>事例紹介：</a:t>
            </a:r>
            <a:endParaRPr lang="en-US" altLang="ja-JP" sz="2000" dirty="0">
              <a:solidFill>
                <a:schemeClr val="bg1">
                  <a:lumMod val="65000"/>
                </a:schemeClr>
              </a:solidFill>
            </a:endParaRPr>
          </a:p>
          <a:p>
            <a:pPr algn="l"/>
            <a:r>
              <a:rPr lang="ja-JP" altLang="en-US" sz="2000" dirty="0">
                <a:solidFill>
                  <a:schemeClr val="bg1">
                    <a:lumMod val="65000"/>
                  </a:schemeClr>
                </a:solidFill>
              </a:rPr>
              <a:t>実践内容：アセスメントや目標含む</a:t>
            </a:r>
            <a:endParaRPr lang="en-US" altLang="ja-JP" sz="2000" dirty="0">
              <a:solidFill>
                <a:schemeClr val="bg1">
                  <a:lumMod val="65000"/>
                </a:schemeClr>
              </a:solidFill>
            </a:endParaRPr>
          </a:p>
          <a:p>
            <a:pPr algn="l"/>
            <a:r>
              <a:rPr lang="ja-JP" altLang="en-US" sz="2000" dirty="0">
                <a:solidFill>
                  <a:schemeClr val="bg1">
                    <a:lumMod val="65000"/>
                  </a:schemeClr>
                </a:solidFill>
              </a:rPr>
              <a:t>結果：</a:t>
            </a:r>
            <a:endParaRPr lang="en-US" altLang="ja-JP" sz="2000" dirty="0">
              <a:solidFill>
                <a:schemeClr val="bg1">
                  <a:lumMod val="65000"/>
                </a:schemeClr>
              </a:solidFill>
            </a:endParaRPr>
          </a:p>
          <a:p>
            <a:pPr algn="l"/>
            <a:r>
              <a:rPr lang="ja-JP" altLang="en-US" sz="2000" dirty="0">
                <a:solidFill>
                  <a:schemeClr val="bg1">
                    <a:lumMod val="65000"/>
                  </a:schemeClr>
                </a:solidFill>
              </a:rPr>
              <a:t>考察：</a:t>
            </a:r>
            <a:endParaRPr lang="en-US" altLang="ja-JP" sz="2000" dirty="0">
              <a:solidFill>
                <a:schemeClr val="bg1">
                  <a:lumMod val="65000"/>
                </a:schemeClr>
              </a:solidFill>
            </a:endParaRPr>
          </a:p>
          <a:p>
            <a:pPr algn="l"/>
            <a:endParaRPr lang="en-US" altLang="ja-JP" sz="2000" dirty="0">
              <a:solidFill>
                <a:schemeClr val="bg1">
                  <a:lumMod val="65000"/>
                </a:schemeClr>
              </a:solidFill>
            </a:endParaRPr>
          </a:p>
          <a:p>
            <a:pPr algn="l"/>
            <a:r>
              <a:rPr lang="ja-JP" altLang="en-US" sz="2000" dirty="0">
                <a:solidFill>
                  <a:schemeClr val="bg1">
                    <a:lumMod val="65000"/>
                  </a:schemeClr>
                </a:solidFill>
              </a:rPr>
              <a:t>その他の活動報告の場合</a:t>
            </a:r>
            <a:endParaRPr lang="en-US" altLang="ja-JP" sz="2000" dirty="0">
              <a:solidFill>
                <a:schemeClr val="bg1">
                  <a:lumMod val="65000"/>
                </a:schemeClr>
              </a:solidFill>
            </a:endParaRPr>
          </a:p>
          <a:p>
            <a:pPr algn="l"/>
            <a:r>
              <a:rPr lang="ja-JP" altLang="en-US" sz="2000" dirty="0">
                <a:solidFill>
                  <a:schemeClr val="bg1">
                    <a:lumMod val="65000"/>
                  </a:schemeClr>
                </a:solidFill>
              </a:rPr>
              <a:t>背景や目的：</a:t>
            </a:r>
            <a:endParaRPr lang="en-US" altLang="ja-JP" sz="2000" dirty="0">
              <a:solidFill>
                <a:schemeClr val="bg1">
                  <a:lumMod val="65000"/>
                </a:schemeClr>
              </a:solidFill>
            </a:endParaRPr>
          </a:p>
          <a:p>
            <a:pPr algn="l"/>
            <a:r>
              <a:rPr lang="ja-JP" altLang="en-US" sz="2000" dirty="0">
                <a:solidFill>
                  <a:schemeClr val="bg1">
                    <a:lumMod val="65000"/>
                  </a:schemeClr>
                </a:solidFill>
              </a:rPr>
              <a:t>取り組み内容：</a:t>
            </a:r>
            <a:endParaRPr lang="en-US" altLang="ja-JP" sz="2000" dirty="0">
              <a:solidFill>
                <a:schemeClr val="bg1">
                  <a:lumMod val="65000"/>
                </a:schemeClr>
              </a:solidFill>
            </a:endParaRPr>
          </a:p>
          <a:p>
            <a:pPr algn="l"/>
            <a:r>
              <a:rPr lang="ja-JP" altLang="en-US" sz="2000" dirty="0">
                <a:solidFill>
                  <a:schemeClr val="bg1">
                    <a:lumMod val="65000"/>
                  </a:schemeClr>
                </a:solidFill>
              </a:rPr>
              <a:t>結果：</a:t>
            </a:r>
            <a:endParaRPr lang="en-US" altLang="ja-JP" sz="2000" dirty="0">
              <a:solidFill>
                <a:schemeClr val="bg1">
                  <a:lumMod val="65000"/>
                </a:schemeClr>
              </a:solidFill>
            </a:endParaRPr>
          </a:p>
          <a:p>
            <a:pPr algn="l"/>
            <a:r>
              <a:rPr lang="ja-JP" altLang="en-US" sz="2000" dirty="0">
                <a:solidFill>
                  <a:schemeClr val="bg1">
                    <a:lumMod val="65000"/>
                  </a:schemeClr>
                </a:solidFill>
              </a:rPr>
              <a:t>考察や今後の課題</a:t>
            </a:r>
            <a:r>
              <a:rPr lang="ja-JP" altLang="en-US" sz="2000" dirty="0" smtClean="0">
                <a:solidFill>
                  <a:schemeClr val="bg1">
                    <a:lumMod val="65000"/>
                  </a:schemeClr>
                </a:solidFill>
              </a:rPr>
              <a:t>：</a:t>
            </a:r>
            <a:endParaRPr lang="en-US" altLang="ja-JP" sz="2000" dirty="0">
              <a:solidFill>
                <a:schemeClr val="bg1">
                  <a:lumMod val="65000"/>
                </a:schemeClr>
              </a:solidFill>
            </a:endParaRPr>
          </a:p>
        </p:txBody>
      </p:sp>
      <p:sp>
        <p:nvSpPr>
          <p:cNvPr id="7" name="テキスト ボックス 6"/>
          <p:cNvSpPr txBox="1"/>
          <p:nvPr/>
        </p:nvSpPr>
        <p:spPr>
          <a:xfrm>
            <a:off x="3050227" y="4710707"/>
            <a:ext cx="3204121" cy="3554819"/>
          </a:xfrm>
          <a:prstGeom prst="rect">
            <a:avLst/>
          </a:prstGeo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ja-JP" altLang="en-US" sz="1500" b="1" u="sng" dirty="0">
                <a:solidFill>
                  <a:schemeClr val="tx1"/>
                </a:solidFill>
              </a:rPr>
              <a:t>灰色の文字は消してください。サンプルページも消してください。</a:t>
            </a:r>
            <a:endParaRPr lang="en-US" altLang="ja-JP" sz="1500" b="1" u="sng" dirty="0">
              <a:solidFill>
                <a:schemeClr val="tx1"/>
              </a:solidFill>
            </a:endParaRPr>
          </a:p>
          <a:p>
            <a:r>
              <a:rPr lang="ja-JP" altLang="en-US" sz="1500" b="1" dirty="0">
                <a:solidFill>
                  <a:schemeClr val="tx1"/>
                </a:solidFill>
              </a:rPr>
              <a:t>（このボックスも消してくださいね）</a:t>
            </a:r>
            <a:endParaRPr lang="en-US" altLang="ja-JP" sz="1500" b="1" dirty="0">
              <a:solidFill>
                <a:schemeClr val="tx1"/>
              </a:solidFill>
            </a:endParaRPr>
          </a:p>
          <a:p>
            <a:r>
              <a:rPr lang="ja-JP" altLang="en-US" sz="1500" b="1" dirty="0">
                <a:solidFill>
                  <a:schemeClr val="tx1"/>
                </a:solidFill>
              </a:rPr>
              <a:t>文字の大きさ</a:t>
            </a:r>
            <a:r>
              <a:rPr lang="ja-JP" altLang="en-US" sz="1500" b="1" dirty="0" smtClean="0">
                <a:solidFill>
                  <a:schemeClr val="tx1"/>
                </a:solidFill>
              </a:rPr>
              <a:t>は</a:t>
            </a:r>
            <a:r>
              <a:rPr lang="en-US" altLang="ja-JP" sz="1500" b="1" dirty="0">
                <a:solidFill>
                  <a:schemeClr val="tx1"/>
                </a:solidFill>
              </a:rPr>
              <a:t>20</a:t>
            </a:r>
            <a:r>
              <a:rPr lang="ja-JP" altLang="en-US" sz="1500" b="1" dirty="0" smtClean="0">
                <a:solidFill>
                  <a:schemeClr val="tx1"/>
                </a:solidFill>
              </a:rPr>
              <a:t>以下</a:t>
            </a:r>
            <a:r>
              <a:rPr lang="ja-JP" altLang="en-US" sz="1500" b="1" dirty="0">
                <a:solidFill>
                  <a:schemeClr val="tx1"/>
                </a:solidFill>
              </a:rPr>
              <a:t>にしないでください。ボックスのサイズ、色等自由にアレンジしてください。わかりやすくするための工夫を凝らしてください。</a:t>
            </a:r>
            <a:endParaRPr lang="en-US" altLang="ja-JP" sz="1500" b="1" dirty="0">
              <a:solidFill>
                <a:schemeClr val="tx1"/>
              </a:solidFill>
            </a:endParaRPr>
          </a:p>
          <a:p>
            <a:r>
              <a:rPr lang="ja-JP" altLang="en-US" sz="1500" b="1" dirty="0">
                <a:solidFill>
                  <a:schemeClr val="tx1"/>
                </a:solidFill>
              </a:rPr>
              <a:t>当日はＡ３用紙２枚に印刷して貼ります。</a:t>
            </a:r>
            <a:endParaRPr lang="en-US" altLang="ja-JP" sz="1500" b="1" dirty="0">
              <a:solidFill>
                <a:schemeClr val="tx1"/>
              </a:solidFill>
            </a:endParaRPr>
          </a:p>
          <a:p>
            <a:r>
              <a:rPr lang="ja-JP" altLang="en-US" sz="1500" b="1" dirty="0">
                <a:solidFill>
                  <a:schemeClr val="tx1"/>
                </a:solidFill>
                <a:hlinkClick r:id="rId2"/>
              </a:rPr>
              <a:t>締切</a:t>
            </a:r>
            <a:r>
              <a:rPr lang="ja-JP" altLang="en-US" sz="1500" b="1" dirty="0" smtClean="0">
                <a:solidFill>
                  <a:schemeClr val="tx1"/>
                </a:solidFill>
                <a:hlinkClick r:id="rId2"/>
              </a:rPr>
              <a:t>は</a:t>
            </a:r>
            <a:r>
              <a:rPr lang="en-US" altLang="ja-JP" sz="1500" b="1" dirty="0" smtClean="0">
                <a:solidFill>
                  <a:schemeClr val="tx1"/>
                </a:solidFill>
                <a:hlinkClick r:id="rId2"/>
              </a:rPr>
              <a:t>10</a:t>
            </a:r>
            <a:r>
              <a:rPr lang="ja-JP" altLang="en-US" sz="1500" b="1" dirty="0" smtClean="0">
                <a:solidFill>
                  <a:schemeClr val="tx1"/>
                </a:solidFill>
                <a:hlinkClick r:id="rId2"/>
              </a:rPr>
              <a:t>月</a:t>
            </a:r>
            <a:r>
              <a:rPr lang="en-US" altLang="ja-JP" sz="1500" b="1" dirty="0">
                <a:solidFill>
                  <a:schemeClr val="tx1"/>
                </a:solidFill>
                <a:hlinkClick r:id="rId2"/>
              </a:rPr>
              <a:t>17</a:t>
            </a:r>
            <a:r>
              <a:rPr lang="ja-JP" altLang="en-US" sz="1500" b="1" dirty="0" smtClean="0">
                <a:solidFill>
                  <a:schemeClr val="tx1"/>
                </a:solidFill>
                <a:hlinkClick r:id="rId2"/>
              </a:rPr>
              <a:t>日</a:t>
            </a:r>
            <a:r>
              <a:rPr lang="ja-JP" altLang="en-US" sz="1500" b="1" dirty="0">
                <a:solidFill>
                  <a:schemeClr val="tx1"/>
                </a:solidFill>
                <a:hlinkClick r:id="rId2"/>
              </a:rPr>
              <a:t>。</a:t>
            </a:r>
            <a:r>
              <a:rPr lang="ja-JP" altLang="en-US" sz="1500" b="1" dirty="0" smtClean="0">
                <a:solidFill>
                  <a:schemeClr val="tx1"/>
                </a:solidFill>
                <a:hlinkClick r:id="rId2"/>
              </a:rPr>
              <a:t>修正</a:t>
            </a:r>
            <a:r>
              <a:rPr lang="ja-JP" altLang="en-US" sz="1500" b="1" dirty="0">
                <a:solidFill>
                  <a:schemeClr val="tx1"/>
                </a:solidFill>
                <a:hlinkClick r:id="rId2"/>
              </a:rPr>
              <a:t>について個々に返信</a:t>
            </a:r>
            <a:r>
              <a:rPr lang="ja-JP" altLang="en-US" sz="1500" b="1" dirty="0" smtClean="0">
                <a:solidFill>
                  <a:schemeClr val="tx1"/>
                </a:solidFill>
                <a:hlinkClick r:id="rId2"/>
              </a:rPr>
              <a:t>します。修正後の締切</a:t>
            </a:r>
            <a:r>
              <a:rPr lang="ja-JP" altLang="en-US" sz="1500" b="1" dirty="0" smtClean="0">
                <a:solidFill>
                  <a:schemeClr val="tx1"/>
                </a:solidFill>
                <a:hlinkClick r:id="rId2"/>
              </a:rPr>
              <a:t>は</a:t>
            </a:r>
            <a:r>
              <a:rPr lang="en-US" altLang="ja-JP" sz="1500" b="1" dirty="0" smtClean="0">
                <a:solidFill>
                  <a:schemeClr val="tx1"/>
                </a:solidFill>
                <a:hlinkClick r:id="rId2"/>
              </a:rPr>
              <a:t>10</a:t>
            </a:r>
            <a:r>
              <a:rPr lang="ja-JP" altLang="en-US" sz="1500" b="1" dirty="0" smtClean="0">
                <a:solidFill>
                  <a:schemeClr val="tx1"/>
                </a:solidFill>
                <a:hlinkClick r:id="rId2"/>
              </a:rPr>
              <a:t>月</a:t>
            </a:r>
            <a:r>
              <a:rPr lang="en-US" altLang="ja-JP" sz="1500" b="1" dirty="0" smtClean="0">
                <a:solidFill>
                  <a:schemeClr val="tx1"/>
                </a:solidFill>
                <a:hlinkClick r:id="rId2"/>
              </a:rPr>
              <a:t>27</a:t>
            </a:r>
            <a:r>
              <a:rPr lang="ja-JP" altLang="en-US" sz="1500" b="1" dirty="0" smtClean="0">
                <a:solidFill>
                  <a:schemeClr val="tx1"/>
                </a:solidFill>
                <a:hlinkClick r:id="rId2"/>
              </a:rPr>
              <a:t>日</a:t>
            </a:r>
            <a:r>
              <a:rPr lang="ja-JP" altLang="en-US" sz="1500" b="1" dirty="0">
                <a:solidFill>
                  <a:schemeClr val="tx1"/>
                </a:solidFill>
                <a:hlinkClick r:id="rId2"/>
              </a:rPr>
              <a:t>です。</a:t>
            </a:r>
            <a:endParaRPr lang="en-US" altLang="ja-JP" sz="1500" b="1" dirty="0">
              <a:solidFill>
                <a:schemeClr val="tx1"/>
              </a:solidFill>
              <a:hlinkClick r:id="rId2"/>
            </a:endParaRPr>
          </a:p>
          <a:p>
            <a:r>
              <a:rPr lang="ja-JP" altLang="en-US" sz="1500" b="1" dirty="0">
                <a:solidFill>
                  <a:schemeClr val="tx1"/>
                </a:solidFill>
                <a:hlinkClick r:id="rId2"/>
              </a:rPr>
              <a:t>送信宛先：佐藤　</a:t>
            </a:r>
            <a:r>
              <a:rPr lang="en-US" altLang="ja-JP" sz="1500" b="1" dirty="0" smtClean="0">
                <a:solidFill>
                  <a:schemeClr val="tx1"/>
                </a:solidFill>
                <a:hlinkClick r:id="rId2"/>
              </a:rPr>
              <a:t>Sato.naoko.te@slcn.ac.jp</a:t>
            </a:r>
            <a:endParaRPr lang="en-US" altLang="ja-JP" sz="1500" b="1" dirty="0">
              <a:solidFill>
                <a:schemeClr val="tx1"/>
              </a:solidFill>
            </a:endParaRPr>
          </a:p>
          <a:p>
            <a:endParaRPr lang="ja-JP" altLang="en-US" sz="1500" dirty="0"/>
          </a:p>
        </p:txBody>
      </p:sp>
    </p:spTree>
    <p:extLst>
      <p:ext uri="{BB962C8B-B14F-4D97-AF65-F5344CB8AC3E}">
        <p14:creationId xmlns:p14="http://schemas.microsoft.com/office/powerpoint/2010/main" val="640901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noGrp="1"/>
          </p:cNvSpPr>
          <p:nvPr>
            <p:ph type="title"/>
          </p:nvPr>
        </p:nvSpPr>
        <p:spPr>
          <a:xfrm>
            <a:off x="207818" y="951030"/>
            <a:ext cx="6359237" cy="6478470"/>
          </a:xfrm>
          <a:prstGeom prst="rect">
            <a:avLst/>
          </a:prstGeom>
        </p:spPr>
        <p:style>
          <a:lnRef idx="2">
            <a:schemeClr val="accent1"/>
          </a:lnRef>
          <a:fillRef idx="1">
            <a:schemeClr val="lt1"/>
          </a:fillRef>
          <a:effectRef idx="0">
            <a:schemeClr val="accent1"/>
          </a:effectRef>
          <a:fontRef idx="minor">
            <a:schemeClr val="dk1"/>
          </a:fontRef>
        </p:style>
        <p:txBody>
          <a:bodyPr vert="horz" lIns="96012" tIns="48006" rIns="96012" bIns="48006" rtlCol="0" anchor="t"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dk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dk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dk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9pPr>
          </a:lstStyle>
          <a:p>
            <a:pPr marL="0" indent="0">
              <a:buNone/>
            </a:pPr>
            <a:r>
              <a:rPr lang="en-US" altLang="ja-JP" sz="1800" dirty="0" smtClean="0">
                <a:solidFill>
                  <a:schemeClr val="bg1">
                    <a:lumMod val="50000"/>
                  </a:schemeClr>
                </a:solidFill>
              </a:rPr>
              <a:t/>
            </a:r>
            <a:br>
              <a:rPr lang="en-US" altLang="ja-JP" sz="1800" dirty="0" smtClean="0">
                <a:solidFill>
                  <a:schemeClr val="bg1">
                    <a:lumMod val="50000"/>
                  </a:schemeClr>
                </a:solidFill>
              </a:rPr>
            </a:br>
            <a:r>
              <a:rPr lang="en-US" altLang="ja-JP" sz="1800" dirty="0">
                <a:solidFill>
                  <a:schemeClr val="bg1">
                    <a:lumMod val="50000"/>
                  </a:schemeClr>
                </a:solidFill>
              </a:rPr>
              <a:t/>
            </a:r>
            <a:br>
              <a:rPr lang="en-US" altLang="ja-JP" sz="1800" dirty="0">
                <a:solidFill>
                  <a:schemeClr val="bg1">
                    <a:lumMod val="50000"/>
                  </a:schemeClr>
                </a:solidFill>
              </a:rPr>
            </a:br>
            <a:r>
              <a:rPr lang="en-US" altLang="ja-JP" sz="1800" dirty="0" smtClean="0">
                <a:solidFill>
                  <a:schemeClr val="bg1">
                    <a:lumMod val="50000"/>
                  </a:schemeClr>
                </a:solidFill>
              </a:rPr>
              <a:t/>
            </a:r>
            <a:br>
              <a:rPr lang="en-US" altLang="ja-JP" sz="1800" dirty="0" smtClean="0">
                <a:solidFill>
                  <a:schemeClr val="bg1">
                    <a:lumMod val="50000"/>
                  </a:schemeClr>
                </a:solidFill>
              </a:rPr>
            </a:br>
            <a:r>
              <a:rPr lang="en-US" altLang="ja-JP" sz="1800" dirty="0">
                <a:solidFill>
                  <a:schemeClr val="bg1">
                    <a:lumMod val="50000"/>
                  </a:schemeClr>
                </a:solidFill>
              </a:rPr>
              <a:t/>
            </a:r>
            <a:br>
              <a:rPr lang="en-US" altLang="ja-JP" sz="1800" dirty="0">
                <a:solidFill>
                  <a:schemeClr val="bg1">
                    <a:lumMod val="50000"/>
                  </a:schemeClr>
                </a:solidFill>
              </a:rPr>
            </a:br>
            <a:r>
              <a:rPr lang="en-US" altLang="ja-JP" sz="1800" dirty="0" smtClean="0">
                <a:solidFill>
                  <a:schemeClr val="bg1">
                    <a:lumMod val="50000"/>
                  </a:schemeClr>
                </a:solidFill>
              </a:rPr>
              <a:t/>
            </a:r>
            <a:br>
              <a:rPr lang="en-US" altLang="ja-JP" sz="1800" dirty="0" smtClean="0">
                <a:solidFill>
                  <a:schemeClr val="bg1">
                    <a:lumMod val="50000"/>
                  </a:schemeClr>
                </a:solidFill>
              </a:rPr>
            </a:br>
            <a:r>
              <a:rPr lang="en-US" altLang="ja-JP" sz="1800" dirty="0">
                <a:solidFill>
                  <a:schemeClr val="bg1">
                    <a:lumMod val="50000"/>
                  </a:schemeClr>
                </a:solidFill>
              </a:rPr>
              <a:t/>
            </a:r>
            <a:br>
              <a:rPr lang="en-US" altLang="ja-JP" sz="1800" dirty="0">
                <a:solidFill>
                  <a:schemeClr val="bg1">
                    <a:lumMod val="50000"/>
                  </a:schemeClr>
                </a:solidFill>
              </a:rPr>
            </a:br>
            <a:r>
              <a:rPr lang="en-US" altLang="ja-JP" sz="1800" dirty="0">
                <a:solidFill>
                  <a:schemeClr val="bg1">
                    <a:lumMod val="50000"/>
                  </a:schemeClr>
                </a:solidFill>
              </a:rPr>
              <a:t/>
            </a:r>
            <a:br>
              <a:rPr lang="en-US" altLang="ja-JP" sz="1800" dirty="0">
                <a:solidFill>
                  <a:schemeClr val="bg1">
                    <a:lumMod val="50000"/>
                  </a:schemeClr>
                </a:solidFill>
              </a:rPr>
            </a:br>
            <a:r>
              <a:rPr lang="en-US" altLang="ja-JP" sz="1800" dirty="0">
                <a:solidFill>
                  <a:schemeClr val="bg1">
                    <a:lumMod val="50000"/>
                  </a:schemeClr>
                </a:solidFill>
              </a:rPr>
              <a:t/>
            </a:r>
            <a:br>
              <a:rPr lang="en-US" altLang="ja-JP" sz="1800"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r>
              <a:rPr lang="en-US" altLang="ja-JP" sz="1350" b="1" dirty="0">
                <a:solidFill>
                  <a:schemeClr val="bg1">
                    <a:lumMod val="50000"/>
                  </a:schemeClr>
                </a:solidFill>
              </a:rPr>
              <a:t/>
            </a:r>
            <a:br>
              <a:rPr lang="en-US" altLang="ja-JP" sz="1350" b="1" dirty="0">
                <a:solidFill>
                  <a:schemeClr val="bg1">
                    <a:lumMod val="50000"/>
                  </a:schemeClr>
                </a:solidFill>
              </a:rPr>
            </a:br>
            <a:endParaRPr lang="ja-JP" altLang="en-US" sz="1500" b="1" dirty="0">
              <a:solidFill>
                <a:schemeClr val="bg1">
                  <a:lumMod val="50000"/>
                </a:schemeClr>
              </a:solidFill>
            </a:endParaRPr>
          </a:p>
        </p:txBody>
      </p:sp>
      <p:sp>
        <p:nvSpPr>
          <p:cNvPr id="6" name="テキスト ボックス 5"/>
          <p:cNvSpPr txBox="1"/>
          <p:nvPr/>
        </p:nvSpPr>
        <p:spPr>
          <a:xfrm>
            <a:off x="857250" y="8436037"/>
            <a:ext cx="5480988" cy="577081"/>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ja-JP" altLang="en-US" sz="1350" dirty="0">
                <a:solidFill>
                  <a:schemeClr val="bg1">
                    <a:lumMod val="50000"/>
                  </a:schemeClr>
                </a:solidFill>
              </a:rPr>
              <a:t>この活動は認定看護師のどのような役割に近いかチェックする（複数ＯＫ）</a:t>
            </a:r>
            <a:endParaRPr lang="en-US" altLang="ja-JP" sz="1350" dirty="0">
              <a:solidFill>
                <a:schemeClr val="bg1">
                  <a:lumMod val="50000"/>
                </a:schemeClr>
              </a:solidFill>
            </a:endParaRPr>
          </a:p>
          <a:p>
            <a:r>
              <a:rPr lang="ja-JP" altLang="en-US" dirty="0">
                <a:solidFill>
                  <a:schemeClr val="tx1"/>
                </a:solidFill>
              </a:rPr>
              <a:t>□実践　　□相談　　□指導　□その他</a:t>
            </a:r>
            <a:endParaRPr lang="ja-JP" altLang="en-US" sz="1500" dirty="0">
              <a:solidFill>
                <a:schemeClr val="bg1">
                  <a:lumMod val="50000"/>
                </a:schemeClr>
              </a:solidFill>
            </a:endParaRPr>
          </a:p>
        </p:txBody>
      </p:sp>
      <p:sp>
        <p:nvSpPr>
          <p:cNvPr id="7" name="テキスト ボックス 6"/>
          <p:cNvSpPr txBox="1"/>
          <p:nvPr/>
        </p:nvSpPr>
        <p:spPr>
          <a:xfrm>
            <a:off x="7712577" y="0"/>
            <a:ext cx="3456384" cy="951030"/>
          </a:xfrm>
          <a:prstGeom prst="rect">
            <a:avLst/>
          </a:prstGeom>
          <a:noFill/>
        </p:spPr>
        <p:txBody>
          <a:bodyPr wrap="square" lIns="96012" tIns="48006" rIns="96012" bIns="48006" rtlCol="0">
            <a:spAutoFit/>
          </a:bodyPr>
          <a:lstStyle/>
          <a:p>
            <a:pPr algn="r"/>
            <a:r>
              <a:rPr lang="ja-JP" altLang="en-US" sz="1350" dirty="0"/>
              <a:t>　　　　　　　　　　　　　　　名前</a:t>
            </a:r>
            <a:br>
              <a:rPr lang="ja-JP" altLang="en-US" sz="1350" dirty="0"/>
            </a:br>
            <a:r>
              <a:rPr lang="ja-JP" altLang="en-US" sz="1350" dirty="0"/>
              <a:t>　　　　　　　　　　　　　　　　　　　　所属</a:t>
            </a:r>
            <a:br>
              <a:rPr lang="ja-JP" altLang="en-US" sz="1350" dirty="0"/>
            </a:br>
            <a:r>
              <a:rPr lang="ja-JP" altLang="en-US" sz="1350" dirty="0"/>
              <a:t>　　　　　　　　　　　　　　　　　　　</a:t>
            </a:r>
            <a:r>
              <a:rPr lang="ja-JP" altLang="en-US" sz="1500" dirty="0"/>
              <a:t>　</a:t>
            </a:r>
            <a:r>
              <a:rPr lang="ja-JP" altLang="en-US" sz="1350" dirty="0"/>
              <a:t>認定された年</a:t>
            </a:r>
          </a:p>
        </p:txBody>
      </p:sp>
      <p:sp>
        <p:nvSpPr>
          <p:cNvPr id="8" name="テキスト ボックス 7"/>
          <p:cNvSpPr txBox="1"/>
          <p:nvPr/>
        </p:nvSpPr>
        <p:spPr>
          <a:xfrm>
            <a:off x="2289394" y="292915"/>
            <a:ext cx="4048843" cy="558614"/>
          </a:xfrm>
          <a:prstGeom prst="rect">
            <a:avLst/>
          </a:prstGeom>
          <a:noFill/>
        </p:spPr>
        <p:txBody>
          <a:bodyPr wrap="square" lIns="96012" tIns="48006" rIns="96012" bIns="48006" rtlCol="0">
            <a:spAutoFit/>
          </a:bodyPr>
          <a:lstStyle/>
          <a:p>
            <a:pPr algn="r"/>
            <a:r>
              <a:rPr lang="ja-JP" altLang="en-US" sz="1350" dirty="0"/>
              <a:t>　　　　　　　</a:t>
            </a:r>
            <a:r>
              <a:rPr lang="ja-JP" altLang="en-US" sz="1500" dirty="0"/>
              <a:t>名前</a:t>
            </a:r>
            <a:r>
              <a:rPr lang="ja-JP" altLang="en-US" sz="1500" dirty="0" smtClean="0"/>
              <a:t>：</a:t>
            </a:r>
            <a:r>
              <a:rPr lang="ja-JP" altLang="en-US" sz="1500" dirty="0"/>
              <a:t>　　　　　　　　　　　</a:t>
            </a:r>
            <a:r>
              <a:rPr lang="ja-JP" altLang="en-US" sz="1500" dirty="0" smtClean="0"/>
              <a:t>所属：</a:t>
            </a:r>
            <a:r>
              <a:rPr lang="ja-JP" altLang="en-US" sz="1500" dirty="0"/>
              <a:t/>
            </a:r>
            <a:br>
              <a:rPr lang="ja-JP" altLang="en-US" sz="1500" dirty="0"/>
            </a:br>
            <a:r>
              <a:rPr lang="ja-JP" altLang="en-US" sz="1500" dirty="0"/>
              <a:t>　　　　　　　　　</a:t>
            </a:r>
            <a:r>
              <a:rPr lang="ja-JP" altLang="en-US" sz="1500" dirty="0" smtClean="0"/>
              <a:t>分野：　最初に認定</a:t>
            </a:r>
            <a:r>
              <a:rPr lang="ja-JP" altLang="en-US" sz="1500" dirty="0"/>
              <a:t>された年</a:t>
            </a:r>
            <a:r>
              <a:rPr lang="ja-JP" altLang="en-US" sz="1500" dirty="0" smtClean="0"/>
              <a:t>：</a:t>
            </a:r>
            <a:endParaRPr lang="ja-JP" altLang="en-US" sz="1500" dirty="0"/>
          </a:p>
        </p:txBody>
      </p:sp>
    </p:spTree>
    <p:extLst>
      <p:ext uri="{BB962C8B-B14F-4D97-AF65-F5344CB8AC3E}">
        <p14:creationId xmlns:p14="http://schemas.microsoft.com/office/powerpoint/2010/main" val="3216357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43840" y="248658"/>
            <a:ext cx="6380480" cy="817003"/>
          </a:xfrm>
          <a:prstGeom prst="rect">
            <a:avLst/>
          </a:prstGeom>
        </p:spPr>
        <p:txBody>
          <a:bodyPr vert="horz" lIns="68580" tIns="34290" rIns="68580" bIns="34290" rtlCol="0" anchor="ctr">
            <a:normAutofit fontScale="97500" lnSpcReduction="100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en-US" altLang="ja-JP" sz="2025" b="1" dirty="0"/>
              <a:t>【</a:t>
            </a:r>
            <a:r>
              <a:rPr lang="ja-JP" altLang="en-US" sz="2025" b="1" dirty="0"/>
              <a:t>独居認知症高齢者が骨折をしながらも暮らし</a:t>
            </a:r>
            <a:r>
              <a:rPr lang="ja-JP" altLang="en-US" sz="2025" b="1" dirty="0" smtClean="0"/>
              <a:t>を</a:t>
            </a:r>
            <a:endParaRPr lang="en-US" altLang="ja-JP" sz="2025" b="1" dirty="0" smtClean="0"/>
          </a:p>
          <a:p>
            <a:r>
              <a:rPr lang="ja-JP" altLang="en-US" sz="2025" b="1" dirty="0"/>
              <a:t>　</a:t>
            </a:r>
            <a:r>
              <a:rPr lang="ja-JP" altLang="en-US" sz="2025" b="1" dirty="0" smtClean="0"/>
              <a:t>　　　　　　　　　　　　　　　　　　　続けられる</a:t>
            </a:r>
            <a:r>
              <a:rPr lang="ja-JP" altLang="en-US" sz="2025" b="1" dirty="0"/>
              <a:t>支援の報告</a:t>
            </a:r>
            <a:r>
              <a:rPr lang="ja-JP" altLang="en-US" sz="2325" dirty="0"/>
              <a:t>　</a:t>
            </a:r>
            <a:r>
              <a:rPr lang="en-US" altLang="ja-JP" sz="2325" dirty="0"/>
              <a:t>】</a:t>
            </a:r>
            <a:r>
              <a:rPr lang="ja-JP" altLang="en-US" sz="3975" dirty="0"/>
              <a:t>　</a:t>
            </a:r>
          </a:p>
        </p:txBody>
      </p:sp>
      <p:sp>
        <p:nvSpPr>
          <p:cNvPr id="5" name="コンテンツ プレースホルダー 2"/>
          <p:cNvSpPr>
            <a:spLocks noGrp="1"/>
          </p:cNvSpPr>
          <p:nvPr>
            <p:ph type="title"/>
          </p:nvPr>
        </p:nvSpPr>
        <p:spPr>
          <a:xfrm>
            <a:off x="314960" y="1065661"/>
            <a:ext cx="6400800" cy="1768079"/>
          </a:xfr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US" altLang="ja-JP" sz="2000" b="1" dirty="0" smtClean="0"/>
              <a:t>【</a:t>
            </a:r>
            <a:r>
              <a:rPr lang="ja-JP" altLang="en-US" sz="2000" b="1" dirty="0"/>
              <a:t>事例紹介</a:t>
            </a:r>
            <a:r>
              <a:rPr lang="en-US" altLang="ja-JP" sz="2000" b="1" dirty="0" smtClean="0"/>
              <a:t>】</a:t>
            </a:r>
            <a:r>
              <a:rPr lang="ja-JP" altLang="en-US" sz="1800" b="1" dirty="0">
                <a:solidFill>
                  <a:schemeClr val="tx1"/>
                </a:solidFill>
              </a:rPr>
              <a:t>Ａ</a:t>
            </a:r>
            <a:r>
              <a:rPr lang="ja-JP" altLang="en-US" sz="1800" dirty="0">
                <a:solidFill>
                  <a:schemeClr val="tx1"/>
                </a:solidFill>
              </a:rPr>
              <a:t>さんは</a:t>
            </a:r>
            <a:r>
              <a:rPr lang="en-US" altLang="ja-JP" sz="1800" dirty="0">
                <a:solidFill>
                  <a:schemeClr val="tx1"/>
                </a:solidFill>
              </a:rPr>
              <a:t>70</a:t>
            </a:r>
            <a:r>
              <a:rPr lang="ja-JP" altLang="en-US" sz="1800" dirty="0">
                <a:solidFill>
                  <a:schemeClr val="tx1"/>
                </a:solidFill>
              </a:rPr>
              <a:t>代後半</a:t>
            </a:r>
            <a:endParaRPr lang="en-US" altLang="ja-JP" sz="1800" dirty="0">
              <a:solidFill>
                <a:schemeClr val="tx1"/>
              </a:solidFill>
            </a:endParaRPr>
          </a:p>
          <a:p>
            <a:r>
              <a:rPr lang="ja-JP" altLang="en-US" sz="1800" dirty="0">
                <a:solidFill>
                  <a:schemeClr val="tx1"/>
                </a:solidFill>
              </a:rPr>
              <a:t>アルツハイマー型認知症でＥＡＳＴ分類では５レベル</a:t>
            </a:r>
            <a:endParaRPr lang="en-US" altLang="ja-JP" sz="1800" dirty="0">
              <a:solidFill>
                <a:schemeClr val="tx1"/>
              </a:solidFill>
            </a:endParaRPr>
          </a:p>
          <a:p>
            <a:r>
              <a:rPr lang="ja-JP" altLang="en-US" sz="1800" dirty="0">
                <a:solidFill>
                  <a:schemeClr val="tx1"/>
                </a:solidFill>
              </a:rPr>
              <a:t>健忘が強く、数分前のことを覚えていない。</a:t>
            </a:r>
            <a:endParaRPr lang="en-US" altLang="ja-JP" sz="1800" dirty="0">
              <a:solidFill>
                <a:schemeClr val="tx1"/>
              </a:solidFill>
            </a:endParaRPr>
          </a:p>
          <a:p>
            <a:r>
              <a:rPr lang="ja-JP" altLang="en-US" sz="1800" dirty="0">
                <a:solidFill>
                  <a:schemeClr val="tx1"/>
                </a:solidFill>
              </a:rPr>
              <a:t>これまで</a:t>
            </a:r>
            <a:r>
              <a:rPr lang="en-US" altLang="ja-JP" sz="1800" dirty="0">
                <a:solidFill>
                  <a:schemeClr val="tx1"/>
                </a:solidFill>
              </a:rPr>
              <a:t>60</a:t>
            </a:r>
            <a:r>
              <a:rPr lang="ja-JP" altLang="en-US" sz="1800" dirty="0">
                <a:solidFill>
                  <a:schemeClr val="tx1"/>
                </a:solidFill>
              </a:rPr>
              <a:t>年間一人暮らしを続けてきたので、妄想や不安はあるものの</a:t>
            </a:r>
            <a:r>
              <a:rPr lang="ja-JP" altLang="en-US" sz="1800" dirty="0" smtClean="0">
                <a:solidFill>
                  <a:schemeClr val="tx1"/>
                </a:solidFill>
              </a:rPr>
              <a:t>、施設では</a:t>
            </a:r>
            <a:r>
              <a:rPr lang="ja-JP" altLang="en-US" sz="1800" dirty="0">
                <a:solidFill>
                  <a:schemeClr val="tx1"/>
                </a:solidFill>
              </a:rPr>
              <a:t>暮らせないと話している</a:t>
            </a:r>
            <a:endParaRPr lang="en-US" altLang="ja-JP" sz="1800" dirty="0">
              <a:solidFill>
                <a:schemeClr val="tx1"/>
              </a:solidFill>
            </a:endParaRPr>
          </a:p>
          <a:p>
            <a:r>
              <a:rPr lang="ja-JP" altLang="en-US" sz="1800" dirty="0">
                <a:solidFill>
                  <a:schemeClr val="tx1"/>
                </a:solidFill>
              </a:rPr>
              <a:t>　ある日屋内で転倒し、右手首を骨折してしまった。</a:t>
            </a:r>
          </a:p>
        </p:txBody>
      </p:sp>
      <p:sp>
        <p:nvSpPr>
          <p:cNvPr id="6" name="コンテンツ プレースホルダー 5"/>
          <p:cNvSpPr txBox="1">
            <a:spLocks noGrp="1"/>
          </p:cNvSpPr>
          <p:nvPr>
            <p:ph idx="1"/>
          </p:nvPr>
        </p:nvSpPr>
        <p:spPr>
          <a:xfrm>
            <a:off x="314960" y="2913472"/>
            <a:ext cx="6400800" cy="6030882"/>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lIns="96012" tIns="48006" rIns="96012" bIns="48006" rtlCol="0">
            <a:spAutoFit/>
          </a:bodyPr>
          <a:lstStyle/>
          <a:p>
            <a:pPr marL="0" indent="0">
              <a:buNone/>
            </a:pPr>
            <a:r>
              <a:rPr lang="en-US" altLang="ja-JP" sz="2400" dirty="0" smtClean="0">
                <a:latin typeface="+mn-ea"/>
              </a:rPr>
              <a:t>【</a:t>
            </a:r>
            <a:r>
              <a:rPr lang="ja-JP" altLang="en-US" sz="2400" dirty="0">
                <a:latin typeface="+mn-ea"/>
              </a:rPr>
              <a:t>実践</a:t>
            </a:r>
            <a:r>
              <a:rPr lang="ja-JP" altLang="en-US" sz="2400" dirty="0" smtClean="0">
                <a:latin typeface="+mn-ea"/>
              </a:rPr>
              <a:t>の</a:t>
            </a:r>
            <a:r>
              <a:rPr lang="ja-JP" altLang="en-US" sz="2400" dirty="0">
                <a:latin typeface="+mn-ea"/>
              </a:rPr>
              <a:t>内容</a:t>
            </a:r>
            <a:r>
              <a:rPr lang="en-US" altLang="ja-JP" sz="2400" dirty="0" smtClean="0">
                <a:latin typeface="+mn-ea"/>
              </a:rPr>
              <a:t>】</a:t>
            </a:r>
            <a:r>
              <a:rPr lang="ja-JP" altLang="en-US" sz="2400" dirty="0">
                <a:solidFill>
                  <a:schemeClr val="bg1">
                    <a:lumMod val="65000"/>
                  </a:schemeClr>
                </a:solidFill>
                <a:latin typeface="+mn-ea"/>
              </a:rPr>
              <a:t>　</a:t>
            </a:r>
            <a:r>
              <a:rPr lang="ja-JP" altLang="en-US" sz="1800" b="1" u="sng" dirty="0" smtClean="0">
                <a:solidFill>
                  <a:schemeClr val="tx1"/>
                </a:solidFill>
                <a:latin typeface="+mn-ea"/>
              </a:rPr>
              <a:t>課題</a:t>
            </a:r>
            <a:r>
              <a:rPr lang="ja-JP" altLang="en-US" sz="1800" b="1" u="sng" dirty="0">
                <a:solidFill>
                  <a:schemeClr val="tx1"/>
                </a:solidFill>
                <a:latin typeface="+mn-ea"/>
              </a:rPr>
              <a:t>になったこと：</a:t>
            </a:r>
            <a:endParaRPr lang="en-US" altLang="ja-JP" sz="1800" b="1" u="sng" dirty="0">
              <a:solidFill>
                <a:schemeClr val="tx1"/>
              </a:solidFill>
              <a:latin typeface="+mn-ea"/>
            </a:endParaRPr>
          </a:p>
          <a:p>
            <a:pPr marL="0" indent="0">
              <a:buNone/>
            </a:pPr>
            <a:r>
              <a:rPr lang="ja-JP" altLang="en-US" sz="1800" dirty="0">
                <a:solidFill>
                  <a:schemeClr val="tx1"/>
                </a:solidFill>
                <a:latin typeface="+mn-ea"/>
              </a:rPr>
              <a:t>①Ａさんは健忘が強いので、なぜ手首が痛いのかわからなくなり、不安が増強する。</a:t>
            </a:r>
            <a:endParaRPr lang="en-US" altLang="ja-JP" sz="1800" dirty="0">
              <a:solidFill>
                <a:schemeClr val="tx1"/>
              </a:solidFill>
              <a:latin typeface="+mn-ea"/>
            </a:endParaRPr>
          </a:p>
          <a:p>
            <a:pPr marL="0" indent="0">
              <a:buNone/>
            </a:pPr>
            <a:r>
              <a:rPr lang="ja-JP" altLang="en-US" sz="1800" dirty="0">
                <a:solidFill>
                  <a:schemeClr val="tx1"/>
                </a:solidFill>
                <a:latin typeface="+mn-ea"/>
              </a:rPr>
              <a:t>②抗炎症薬・鎮痛薬の飲み忘れにより痛みや炎症が強くなる可能性がある。またギプス固定しているが自分で動かしてしまうので、効果的な固定ができない</a:t>
            </a:r>
            <a:endParaRPr lang="en-US" altLang="ja-JP" sz="1800" dirty="0">
              <a:solidFill>
                <a:schemeClr val="tx1"/>
              </a:solidFill>
              <a:latin typeface="+mn-ea"/>
            </a:endParaRPr>
          </a:p>
          <a:p>
            <a:pPr marL="0" indent="0">
              <a:buNone/>
            </a:pPr>
            <a:r>
              <a:rPr lang="ja-JP" altLang="en-US" sz="1800" dirty="0">
                <a:solidFill>
                  <a:schemeClr val="tx1"/>
                </a:solidFill>
                <a:latin typeface="+mn-ea"/>
              </a:rPr>
              <a:t>③利き手の骨折であり、これまで自立してきた排泄、食事摂取が困難になる可能性がある</a:t>
            </a:r>
            <a:endParaRPr lang="en-US" altLang="ja-JP" sz="1800" dirty="0">
              <a:solidFill>
                <a:schemeClr val="tx1"/>
              </a:solidFill>
              <a:latin typeface="+mn-ea"/>
            </a:endParaRPr>
          </a:p>
          <a:p>
            <a:pPr marL="0" indent="0">
              <a:buNone/>
            </a:pPr>
            <a:r>
              <a:rPr lang="ja-JP" altLang="en-US" sz="1800" b="1" u="sng" dirty="0">
                <a:solidFill>
                  <a:schemeClr val="tx1"/>
                </a:solidFill>
                <a:latin typeface="+mn-ea"/>
              </a:rPr>
              <a:t>実践：</a:t>
            </a:r>
            <a:r>
              <a:rPr lang="ja-JP" altLang="en-US" sz="1800" dirty="0">
                <a:solidFill>
                  <a:schemeClr val="tx1"/>
                </a:solidFill>
                <a:latin typeface="+mn-ea"/>
              </a:rPr>
              <a:t>骨折による一時的なセルフケア能力の低下に対しては介護施設への短期入所が検討されたが、Ａさんは人の多くいるところでの宿泊は拒否していたため、ＢＰＳＤを誘発しないためにも無理には勧めず、これまで通っていたデイサービスを週</a:t>
            </a:r>
            <a:r>
              <a:rPr lang="en-US" altLang="ja-JP" sz="1800" dirty="0">
                <a:solidFill>
                  <a:schemeClr val="tx1"/>
                </a:solidFill>
                <a:latin typeface="+mn-ea"/>
              </a:rPr>
              <a:t>1</a:t>
            </a:r>
            <a:r>
              <a:rPr lang="ja-JP" altLang="en-US" sz="1800" dirty="0">
                <a:solidFill>
                  <a:schemeClr val="tx1"/>
                </a:solidFill>
                <a:latin typeface="+mn-ea"/>
              </a:rPr>
              <a:t>回から週に</a:t>
            </a:r>
            <a:r>
              <a:rPr lang="en-US" altLang="ja-JP" sz="1800" dirty="0">
                <a:solidFill>
                  <a:schemeClr val="tx1"/>
                </a:solidFill>
                <a:latin typeface="+mn-ea"/>
              </a:rPr>
              <a:t>2</a:t>
            </a:r>
            <a:r>
              <a:rPr lang="ja-JP" altLang="en-US" sz="1800" dirty="0">
                <a:solidFill>
                  <a:schemeClr val="tx1"/>
                </a:solidFill>
                <a:latin typeface="+mn-ea"/>
              </a:rPr>
              <a:t>回に増やした。</a:t>
            </a:r>
            <a:endParaRPr lang="en-US" altLang="ja-JP" sz="1800" dirty="0">
              <a:solidFill>
                <a:schemeClr val="tx1"/>
              </a:solidFill>
              <a:latin typeface="+mn-ea"/>
            </a:endParaRPr>
          </a:p>
          <a:p>
            <a:pPr marL="0" indent="0">
              <a:buNone/>
            </a:pPr>
            <a:r>
              <a:rPr lang="ja-JP" altLang="en-US" sz="1800" dirty="0">
                <a:solidFill>
                  <a:schemeClr val="tx1"/>
                </a:solidFill>
                <a:latin typeface="+mn-ea"/>
              </a:rPr>
              <a:t>　手首の痛みに関しては、本人と相談し、骨折していることを屋内に貼り紙をした。また痛みが生じると不安も生じるので、鎮痛薬が効果的に内服できるようにいつも座っている一から一番見やすく手の届くところに頓用の鎮痛薬を置いた。さらに作用時間の長い鎮痛薬に薬剤変更をしてもらい、ヘルパーの支援のもと確実に内服できるようにした。</a:t>
            </a:r>
            <a:endParaRPr lang="en-US" altLang="ja-JP" sz="3200" dirty="0">
              <a:solidFill>
                <a:schemeClr val="bg1">
                  <a:lumMod val="65000"/>
                </a:schemeClr>
              </a:solidFill>
            </a:endParaRPr>
          </a:p>
          <a:p>
            <a:pPr marL="0" indent="0">
              <a:buNone/>
            </a:pPr>
            <a:r>
              <a:rPr lang="ja-JP" altLang="en-US" sz="1800" dirty="0">
                <a:solidFill>
                  <a:schemeClr val="tx1"/>
                </a:solidFill>
              </a:rPr>
              <a:t>看護師と排泄行動の練習を</a:t>
            </a:r>
            <a:r>
              <a:rPr lang="ja-JP" altLang="en-US" sz="1800" dirty="0" smtClean="0">
                <a:solidFill>
                  <a:schemeClr val="tx1"/>
                </a:solidFill>
              </a:rPr>
              <a:t>行い、左側につかまるところを意図的に配置し、自立</a:t>
            </a:r>
            <a:r>
              <a:rPr lang="ja-JP" altLang="en-US" sz="1800" dirty="0">
                <a:solidFill>
                  <a:schemeClr val="tx1"/>
                </a:solidFill>
              </a:rPr>
              <a:t>してトイレに行けるようにした</a:t>
            </a:r>
            <a:endParaRPr lang="en-US" altLang="ja-JP" sz="1800" dirty="0">
              <a:solidFill>
                <a:schemeClr val="tx1"/>
              </a:solidFill>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5611" y="3025232"/>
            <a:ext cx="3801526" cy="1483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6964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85520" y="257606"/>
            <a:ext cx="5603149" cy="927946"/>
          </a:xfrm>
          <a:prstGeom prst="rect">
            <a:avLst/>
          </a:prstGeom>
          <a:noFill/>
        </p:spPr>
        <p:txBody>
          <a:bodyPr wrap="square" lIns="96012" tIns="48006" rIns="96012" bIns="48006" rtlCol="0">
            <a:spAutoFit/>
          </a:bodyPr>
          <a:lstStyle/>
          <a:p>
            <a:pPr algn="r"/>
            <a:r>
              <a:rPr lang="ja-JP" altLang="en-US" sz="1350" dirty="0"/>
              <a:t>　　　　　　　　　　</a:t>
            </a:r>
            <a:r>
              <a:rPr lang="ja-JP" altLang="en-US" dirty="0"/>
              <a:t>　名前：佐藤直子</a:t>
            </a:r>
            <a:br>
              <a:rPr lang="ja-JP" altLang="en-US" dirty="0"/>
            </a:br>
            <a:r>
              <a:rPr lang="ja-JP" altLang="en-US" dirty="0"/>
              <a:t>　　　　所属：聖路加国際大学</a:t>
            </a:r>
            <a:br>
              <a:rPr lang="ja-JP" altLang="en-US" dirty="0"/>
            </a:br>
            <a:r>
              <a:rPr lang="ja-JP" altLang="en-US" dirty="0"/>
              <a:t>　　　　　　　　　　　　　　</a:t>
            </a:r>
            <a:r>
              <a:rPr lang="ja-JP" altLang="en-US" dirty="0" smtClean="0"/>
              <a:t>最初に認定</a:t>
            </a:r>
            <a:r>
              <a:rPr lang="ja-JP" altLang="en-US" dirty="0"/>
              <a:t>された年：</a:t>
            </a:r>
            <a:r>
              <a:rPr lang="en-US" altLang="ja-JP" dirty="0"/>
              <a:t>2012</a:t>
            </a:r>
            <a:endParaRPr lang="ja-JP" altLang="en-US" dirty="0"/>
          </a:p>
        </p:txBody>
      </p:sp>
      <p:sp>
        <p:nvSpPr>
          <p:cNvPr id="5" name="コンテンツ プレースホルダー 2"/>
          <p:cNvSpPr txBox="1">
            <a:spLocks noGrp="1"/>
          </p:cNvSpPr>
          <p:nvPr>
            <p:ph type="title"/>
          </p:nvPr>
        </p:nvSpPr>
        <p:spPr>
          <a:xfrm>
            <a:off x="477520" y="1412672"/>
            <a:ext cx="6111150" cy="2752928"/>
          </a:xfrm>
          <a:prstGeom prst="rect">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vert="horz" lIns="96012" tIns="48006" rIns="96012" bIns="48006" rtlCol="0" anchor="ctr">
            <a:norm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dk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dk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dk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9pPr>
          </a:lstStyle>
          <a:p>
            <a:pPr marL="0" indent="0">
              <a:buNone/>
            </a:pPr>
            <a:r>
              <a:rPr lang="en-US" altLang="ja-JP" sz="2000" b="1" dirty="0">
                <a:solidFill>
                  <a:schemeClr val="tx1"/>
                </a:solidFill>
              </a:rPr>
              <a:t>【</a:t>
            </a:r>
            <a:r>
              <a:rPr lang="ja-JP" altLang="en-US" sz="2000" b="1" dirty="0">
                <a:solidFill>
                  <a:schemeClr val="tx1"/>
                </a:solidFill>
              </a:rPr>
              <a:t>結果・考察</a:t>
            </a:r>
            <a:r>
              <a:rPr lang="en-US" altLang="ja-JP" sz="2000" b="1" dirty="0">
                <a:solidFill>
                  <a:schemeClr val="tx1"/>
                </a:solidFill>
              </a:rPr>
              <a:t>】</a:t>
            </a:r>
            <a:endParaRPr lang="en-US" altLang="ja-JP" sz="1800" b="1" dirty="0">
              <a:solidFill>
                <a:schemeClr val="bg1">
                  <a:lumMod val="50000"/>
                </a:schemeClr>
              </a:solidFill>
            </a:endParaRPr>
          </a:p>
          <a:p>
            <a:pPr marL="0" indent="0">
              <a:buNone/>
            </a:pPr>
            <a:r>
              <a:rPr lang="ja-JP" altLang="en-US" sz="1350" b="1" dirty="0">
                <a:solidFill>
                  <a:schemeClr val="bg1">
                    <a:lumMod val="50000"/>
                  </a:schemeClr>
                </a:solidFill>
              </a:rPr>
              <a:t>　</a:t>
            </a:r>
            <a:r>
              <a:rPr lang="ja-JP" altLang="en-US" sz="1800" dirty="0">
                <a:solidFill>
                  <a:schemeClr val="tx1"/>
                </a:solidFill>
              </a:rPr>
              <a:t>Ａさんは入院することなく、自宅で過ごすことができた。認知症の方が環境の変化に耐えられるか、痛みの刺激に耐えられるか確認しながら支援の方法をステーション全体で考えられたのがポイントだと思われる</a:t>
            </a:r>
            <a:r>
              <a:rPr lang="ja-JP" altLang="en-US" sz="1800" dirty="0" smtClean="0">
                <a:solidFill>
                  <a:schemeClr val="tx1"/>
                </a:solidFill>
              </a:rPr>
              <a:t>。</a:t>
            </a:r>
            <a:r>
              <a:rPr lang="en-US" altLang="ja-JP" sz="1800" dirty="0" smtClean="0">
                <a:solidFill>
                  <a:schemeClr val="tx1"/>
                </a:solidFill>
              </a:rPr>
              <a:t/>
            </a:r>
            <a:br>
              <a:rPr lang="en-US" altLang="ja-JP" sz="1800" dirty="0" smtClean="0">
                <a:solidFill>
                  <a:schemeClr val="tx1"/>
                </a:solidFill>
              </a:rPr>
            </a:br>
            <a:r>
              <a:rPr lang="en-US" altLang="ja-JP" sz="1800" dirty="0">
                <a:solidFill>
                  <a:schemeClr val="tx1"/>
                </a:solidFill>
              </a:rPr>
              <a:t/>
            </a:r>
            <a:br>
              <a:rPr lang="en-US" altLang="ja-JP" sz="1800" dirty="0">
                <a:solidFill>
                  <a:schemeClr val="tx1"/>
                </a:solidFill>
              </a:rPr>
            </a:br>
            <a:r>
              <a:rPr lang="en-US" altLang="ja-JP" sz="1800" dirty="0" smtClean="0">
                <a:solidFill>
                  <a:schemeClr val="tx1"/>
                </a:solidFill>
              </a:rPr>
              <a:t/>
            </a:r>
            <a:br>
              <a:rPr lang="en-US" altLang="ja-JP" sz="1800" dirty="0" smtClean="0">
                <a:solidFill>
                  <a:schemeClr val="tx1"/>
                </a:solidFill>
              </a:rPr>
            </a:br>
            <a:r>
              <a:rPr lang="en-US" altLang="ja-JP" sz="1800" dirty="0">
                <a:solidFill>
                  <a:schemeClr val="tx1"/>
                </a:solidFill>
              </a:rPr>
              <a:t/>
            </a:r>
            <a:br>
              <a:rPr lang="en-US" altLang="ja-JP" sz="1800" dirty="0">
                <a:solidFill>
                  <a:schemeClr val="tx1"/>
                </a:solidFill>
              </a:rPr>
            </a:br>
            <a:endParaRPr lang="en-US" altLang="ja-JP" sz="1800" dirty="0">
              <a:solidFill>
                <a:schemeClr val="tx1"/>
              </a:solidFill>
            </a:endParaRPr>
          </a:p>
          <a:p>
            <a:pPr marL="0" indent="0">
              <a:buNone/>
            </a:pPr>
            <a:endParaRPr lang="ja-JP" altLang="en-US" sz="1350" dirty="0">
              <a:solidFill>
                <a:schemeClr val="tx1"/>
              </a:solidFill>
            </a:endParaRPr>
          </a:p>
        </p:txBody>
      </p:sp>
      <p:sp>
        <p:nvSpPr>
          <p:cNvPr id="6" name="コンテンツ プレースホルダー 5"/>
          <p:cNvSpPr txBox="1">
            <a:spLocks noGrp="1"/>
          </p:cNvSpPr>
          <p:nvPr>
            <p:ph idx="1"/>
          </p:nvPr>
        </p:nvSpPr>
        <p:spPr>
          <a:xfrm>
            <a:off x="477520" y="4291458"/>
            <a:ext cx="6111150" cy="3826176"/>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vert="horz" wrap="square" lIns="96012" tIns="48006" rIns="96012" bIns="48006" rtlCol="0">
            <a:spAutoFit/>
          </a:bodyPr>
          <a:lstStyle/>
          <a:p>
            <a:pPr marL="0" indent="0">
              <a:buNone/>
            </a:pPr>
            <a:r>
              <a:rPr lang="en-US" altLang="ja-JP" sz="2000" dirty="0"/>
              <a:t>【</a:t>
            </a:r>
            <a:r>
              <a:rPr lang="ja-JP" altLang="en-US" sz="2000" dirty="0"/>
              <a:t>今後の課題と展望</a:t>
            </a:r>
            <a:r>
              <a:rPr lang="en-US" altLang="ja-JP" sz="2000" dirty="0"/>
              <a:t>】</a:t>
            </a:r>
            <a:endParaRPr lang="en-US" altLang="ja-JP" sz="2000" dirty="0">
              <a:solidFill>
                <a:schemeClr val="bg1">
                  <a:lumMod val="65000"/>
                </a:schemeClr>
              </a:solidFill>
            </a:endParaRPr>
          </a:p>
          <a:p>
            <a:r>
              <a:rPr lang="ja-JP" altLang="en-US" sz="1800" dirty="0">
                <a:solidFill>
                  <a:schemeClr val="bg1">
                    <a:lumMod val="65000"/>
                  </a:schemeClr>
                </a:solidFill>
              </a:rPr>
              <a:t>　今後</a:t>
            </a:r>
            <a:r>
              <a:rPr lang="ja-JP" altLang="en-US" sz="1350" b="1" dirty="0">
                <a:solidFill>
                  <a:schemeClr val="bg1">
                    <a:lumMod val="65000"/>
                  </a:schemeClr>
                </a:solidFill>
              </a:rPr>
              <a:t>は</a:t>
            </a:r>
            <a:r>
              <a:rPr lang="ja-JP" altLang="en-US" sz="1350" b="1" dirty="0" err="1">
                <a:solidFill>
                  <a:schemeClr val="bg1">
                    <a:lumMod val="65000"/>
                  </a:schemeClr>
                </a:solidFill>
              </a:rPr>
              <a:t>ーーーーーーーーーーーーーーーーーーーーーーーーーーーーーーーーーーーーーーーーーーーーーーーーーーーーーーーーーーーーーー</a:t>
            </a:r>
            <a:r>
              <a:rPr lang="ja-JP" altLang="en-US" sz="1350" b="1" dirty="0">
                <a:solidFill>
                  <a:schemeClr val="bg1">
                    <a:lumMod val="65000"/>
                  </a:schemeClr>
                </a:solidFill>
              </a:rPr>
              <a:t>したい</a:t>
            </a:r>
            <a:endParaRPr lang="en-US" altLang="ja-JP" sz="1350" b="1" dirty="0">
              <a:solidFill>
                <a:schemeClr val="bg1">
                  <a:lumMod val="65000"/>
                </a:schemeClr>
              </a:solidFill>
            </a:endParaRPr>
          </a:p>
          <a:p>
            <a:endParaRPr kumimoji="1" lang="en-US" altLang="ja-JP" dirty="0" smtClean="0">
              <a:solidFill>
                <a:schemeClr val="bg1">
                  <a:lumMod val="65000"/>
                </a:schemeClr>
              </a:solidFill>
            </a:endParaRPr>
          </a:p>
          <a:p>
            <a:endParaRPr lang="en-US" altLang="ja-JP" dirty="0">
              <a:solidFill>
                <a:schemeClr val="bg1">
                  <a:lumMod val="65000"/>
                </a:schemeClr>
              </a:solidFill>
            </a:endParaRPr>
          </a:p>
          <a:p>
            <a:endParaRPr kumimoji="1" lang="en-US" altLang="ja-JP" dirty="0" smtClean="0">
              <a:solidFill>
                <a:schemeClr val="bg1">
                  <a:lumMod val="65000"/>
                </a:schemeClr>
              </a:solidFill>
            </a:endParaRPr>
          </a:p>
          <a:p>
            <a:endParaRPr kumimoji="1" lang="en-US" altLang="ja-JP" dirty="0" smtClean="0">
              <a:solidFill>
                <a:schemeClr val="bg1">
                  <a:lumMod val="65000"/>
                </a:schemeClr>
              </a:solidFill>
            </a:endParaRPr>
          </a:p>
          <a:p>
            <a:endParaRPr lang="en-US" altLang="ja-JP" dirty="0">
              <a:solidFill>
                <a:schemeClr val="bg1">
                  <a:lumMod val="65000"/>
                </a:schemeClr>
              </a:solidFill>
            </a:endParaRPr>
          </a:p>
          <a:p>
            <a:endParaRPr kumimoji="1" lang="en-US" altLang="ja-JP" dirty="0" smtClean="0">
              <a:solidFill>
                <a:schemeClr val="bg1">
                  <a:lumMod val="65000"/>
                </a:schemeClr>
              </a:solidFill>
            </a:endParaRPr>
          </a:p>
          <a:p>
            <a:endParaRPr kumimoji="1" lang="en-US" altLang="ja-JP" dirty="0" smtClean="0">
              <a:solidFill>
                <a:schemeClr val="bg1">
                  <a:lumMod val="65000"/>
                </a:schemeClr>
              </a:solidFill>
            </a:endParaRPr>
          </a:p>
        </p:txBody>
      </p:sp>
      <p:sp>
        <p:nvSpPr>
          <p:cNvPr id="7" name="テキスト ボックス 6"/>
          <p:cNvSpPr txBox="1"/>
          <p:nvPr/>
        </p:nvSpPr>
        <p:spPr>
          <a:xfrm>
            <a:off x="604743" y="8340395"/>
            <a:ext cx="5480988" cy="577081"/>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ja-JP" altLang="en-US" sz="1350" dirty="0">
                <a:solidFill>
                  <a:schemeClr val="bg1">
                    <a:lumMod val="50000"/>
                  </a:schemeClr>
                </a:solidFill>
              </a:rPr>
              <a:t>この活動は認定看護師のどのような役割に近いかチェックする（複数ＯＫ）</a:t>
            </a:r>
            <a:endParaRPr lang="en-US" altLang="ja-JP" sz="1350" dirty="0">
              <a:solidFill>
                <a:schemeClr val="bg1">
                  <a:lumMod val="50000"/>
                </a:schemeClr>
              </a:solidFill>
            </a:endParaRPr>
          </a:p>
          <a:p>
            <a:r>
              <a:rPr lang="ja-JP" altLang="en-US" dirty="0">
                <a:solidFill>
                  <a:schemeClr val="tx1"/>
                </a:solidFill>
              </a:rPr>
              <a:t>■実践　　□相談　　□指導　□その他</a:t>
            </a:r>
            <a:endParaRPr lang="ja-JP" altLang="en-US" sz="1500" dirty="0">
              <a:solidFill>
                <a:schemeClr val="bg1">
                  <a:lumMod val="50000"/>
                </a:schemeClr>
              </a:solidFill>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1684" y="3319842"/>
            <a:ext cx="3927107" cy="153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1577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18161" y="447710"/>
            <a:ext cx="6268720" cy="998742"/>
          </a:xfrm>
        </p:spPr>
        <p:txBody>
          <a:bodyPr>
            <a:noAutofit/>
          </a:bodyPr>
          <a:lstStyle/>
          <a:p>
            <a:pPr algn="l"/>
            <a:r>
              <a:rPr lang="ja-JP" altLang="en-US" sz="1800" dirty="0"/>
              <a:t>　　</a:t>
            </a:r>
            <a:r>
              <a:rPr lang="ja-JP" altLang="en-US" sz="2400" dirty="0"/>
              <a:t>　　</a:t>
            </a:r>
            <a:r>
              <a:rPr lang="en-US" altLang="ja-JP" sz="2400" dirty="0"/>
              <a:t>【</a:t>
            </a:r>
            <a:r>
              <a:rPr lang="ja-JP" altLang="en-US" sz="2400" dirty="0"/>
              <a:t>新卒訪問看護師育成啓発</a:t>
            </a:r>
            <a:r>
              <a:rPr lang="en-US" altLang="ja-JP" sz="2400" dirty="0"/>
              <a:t/>
            </a:r>
            <a:br>
              <a:rPr lang="en-US" altLang="ja-JP" sz="2400" dirty="0"/>
            </a:br>
            <a:r>
              <a:rPr lang="ja-JP" altLang="en-US" sz="2400" dirty="0"/>
              <a:t>　　　　　　　　　－きらきら訪問ナースの会</a:t>
            </a:r>
            <a:r>
              <a:rPr lang="ja-JP" altLang="en-US" sz="2400" dirty="0" err="1"/>
              <a:t>ー</a:t>
            </a:r>
            <a:r>
              <a:rPr lang="en-US" altLang="ja-JP" sz="2400" dirty="0"/>
              <a:t>】</a:t>
            </a:r>
            <a:r>
              <a:rPr lang="ja-JP" altLang="en-US" sz="6000" dirty="0"/>
              <a:t>　</a:t>
            </a:r>
          </a:p>
        </p:txBody>
      </p:sp>
      <p:sp>
        <p:nvSpPr>
          <p:cNvPr id="9" name="コンテンツ プレースホルダー 8"/>
          <p:cNvSpPr txBox="1">
            <a:spLocks noGrp="1"/>
          </p:cNvSpPr>
          <p:nvPr>
            <p:ph idx="1"/>
          </p:nvPr>
        </p:nvSpPr>
        <p:spPr>
          <a:xfrm>
            <a:off x="518161" y="4425004"/>
            <a:ext cx="5994398" cy="4264244"/>
          </a:xfrm>
          <a:prstGeom prst="rect">
            <a:avLst/>
          </a:prstGeom>
        </p:spPr>
        <p:style>
          <a:lnRef idx="2">
            <a:schemeClr val="accent1"/>
          </a:lnRef>
          <a:fillRef idx="1">
            <a:schemeClr val="lt1"/>
          </a:fillRef>
          <a:effectRef idx="0">
            <a:schemeClr val="accent1"/>
          </a:effectRef>
          <a:fontRef idx="minor">
            <a:schemeClr val="dk1"/>
          </a:fontRef>
        </p:style>
        <p:txBody>
          <a:bodyPr vert="horz" wrap="square" lIns="96012" tIns="48006" rIns="96012" bIns="48006" rtlCol="0">
            <a:spAutoFit/>
          </a:bodyPr>
          <a:lstStyle/>
          <a:p>
            <a:pPr marL="0" indent="0">
              <a:buNone/>
            </a:pPr>
            <a:r>
              <a:rPr lang="en-US" altLang="ja-JP" sz="2000" b="1" dirty="0"/>
              <a:t>【</a:t>
            </a:r>
            <a:r>
              <a:rPr lang="ja-JP" altLang="en-US" sz="2000" b="1" dirty="0"/>
              <a:t>取組の内容</a:t>
            </a:r>
            <a:r>
              <a:rPr lang="en-US" altLang="ja-JP" sz="2000" b="1" dirty="0"/>
              <a:t>】</a:t>
            </a:r>
          </a:p>
          <a:p>
            <a:pPr marL="0" indent="0">
              <a:buNone/>
            </a:pPr>
            <a:r>
              <a:rPr lang="ja-JP" altLang="en-US" sz="1600" b="1" dirty="0"/>
              <a:t>体制</a:t>
            </a:r>
            <a:r>
              <a:rPr lang="ja-JP" altLang="en-US" sz="1600" dirty="0"/>
              <a:t>：訪問看護事業所：ケアプロ株式会社</a:t>
            </a:r>
            <a:endParaRPr lang="en-US" altLang="ja-JP" sz="1600" dirty="0"/>
          </a:p>
          <a:p>
            <a:pPr marL="0" indent="0">
              <a:buNone/>
            </a:pPr>
            <a:r>
              <a:rPr lang="ja-JP" altLang="en-US" sz="1600" dirty="0"/>
              <a:t>　　　　教育機関：聖路加国際大学</a:t>
            </a:r>
            <a:endParaRPr lang="en-US" altLang="ja-JP" sz="1600" dirty="0"/>
          </a:p>
          <a:p>
            <a:pPr marL="0" indent="0">
              <a:buNone/>
            </a:pPr>
            <a:r>
              <a:rPr lang="ja-JP" altLang="en-US" sz="1600" dirty="0"/>
              <a:t>　　　　職能団体：全国訪問看護事業協会</a:t>
            </a:r>
            <a:endParaRPr lang="en-US" altLang="ja-JP" sz="1600" dirty="0"/>
          </a:p>
          <a:p>
            <a:pPr marL="0" indent="0">
              <a:buNone/>
            </a:pPr>
            <a:r>
              <a:rPr lang="ja-JP" altLang="en-US" sz="1600" dirty="0"/>
              <a:t>　　　　新卒育成実施期間：千葉大学</a:t>
            </a:r>
            <a:endParaRPr lang="en-US" altLang="ja-JP" sz="1600" dirty="0"/>
          </a:p>
          <a:p>
            <a:pPr marL="0" indent="0">
              <a:buNone/>
            </a:pPr>
            <a:r>
              <a:rPr lang="ja-JP" altLang="en-US" sz="1600" b="1" dirty="0">
                <a:solidFill>
                  <a:schemeClr val="tx1"/>
                </a:solidFill>
              </a:rPr>
              <a:t>セミナー開催</a:t>
            </a:r>
            <a:r>
              <a:rPr lang="en-US" altLang="ja-JP" sz="1600" dirty="0">
                <a:solidFill>
                  <a:schemeClr val="tx1"/>
                </a:solidFill>
              </a:rPr>
              <a:t>3</a:t>
            </a:r>
            <a:r>
              <a:rPr lang="ja-JP" altLang="en-US" sz="1600" dirty="0">
                <a:solidFill>
                  <a:schemeClr val="tx1"/>
                </a:solidFill>
              </a:rPr>
              <a:t>回</a:t>
            </a:r>
            <a:r>
              <a:rPr lang="en-US" altLang="ja-JP" sz="1600" dirty="0">
                <a:solidFill>
                  <a:schemeClr val="tx1"/>
                </a:solidFill>
              </a:rPr>
              <a:t>/</a:t>
            </a:r>
            <a:r>
              <a:rPr lang="ja-JP" altLang="en-US" sz="1600" dirty="0">
                <a:solidFill>
                  <a:schemeClr val="tx1"/>
                </a:solidFill>
              </a:rPr>
              <a:t>年</a:t>
            </a:r>
            <a:endParaRPr lang="en-US" altLang="ja-JP" sz="1600" dirty="0">
              <a:solidFill>
                <a:schemeClr val="tx1"/>
              </a:solidFill>
            </a:endParaRPr>
          </a:p>
          <a:p>
            <a:pPr marL="0" indent="0">
              <a:buNone/>
            </a:pPr>
            <a:r>
              <a:rPr lang="ja-JP" altLang="en-US" sz="1600" dirty="0">
                <a:solidFill>
                  <a:schemeClr val="tx1"/>
                </a:solidFill>
              </a:rPr>
              <a:t>　　　まずは成功者の話を聴こう！</a:t>
            </a:r>
            <a:endParaRPr lang="en-US" altLang="ja-JP" sz="1600" dirty="0">
              <a:solidFill>
                <a:schemeClr val="tx1"/>
              </a:solidFill>
            </a:endParaRPr>
          </a:p>
          <a:p>
            <a:pPr marL="0" indent="0">
              <a:buNone/>
            </a:pPr>
            <a:r>
              <a:rPr lang="ja-JP" altLang="en-US" sz="1600" dirty="0">
                <a:solidFill>
                  <a:schemeClr val="tx1"/>
                </a:solidFill>
              </a:rPr>
              <a:t>　　　新卒を採用した管理者と新卒（きらきらナース本人</a:t>
            </a:r>
            <a:r>
              <a:rPr lang="ja-JP" altLang="en-US" sz="1600" dirty="0" smtClean="0">
                <a:solidFill>
                  <a:schemeClr val="tx1"/>
                </a:solidFill>
              </a:rPr>
              <a:t>）</a:t>
            </a:r>
            <a:endParaRPr lang="en-US" altLang="ja-JP" sz="1600" dirty="0">
              <a:solidFill>
                <a:schemeClr val="tx1"/>
              </a:solidFill>
            </a:endParaRPr>
          </a:p>
          <a:p>
            <a:pPr marL="0" indent="0">
              <a:buNone/>
            </a:pPr>
            <a:r>
              <a:rPr lang="ja-JP" altLang="en-US" sz="1600" b="1" dirty="0">
                <a:solidFill>
                  <a:schemeClr val="tx1"/>
                </a:solidFill>
              </a:rPr>
              <a:t>訪問看護事業所調査</a:t>
            </a:r>
            <a:r>
              <a:rPr lang="ja-JP" altLang="en-US" sz="1600" dirty="0">
                <a:solidFill>
                  <a:schemeClr val="tx1"/>
                </a:solidFill>
              </a:rPr>
              <a:t>（</a:t>
            </a:r>
            <a:r>
              <a:rPr lang="en-US" altLang="ja-JP" sz="1600" dirty="0">
                <a:solidFill>
                  <a:schemeClr val="tx1"/>
                </a:solidFill>
              </a:rPr>
              <a:t>4250</a:t>
            </a:r>
            <a:r>
              <a:rPr lang="ja-JP" altLang="en-US" sz="1600" dirty="0">
                <a:solidFill>
                  <a:schemeClr val="tx1"/>
                </a:solidFill>
              </a:rPr>
              <a:t>件）</a:t>
            </a:r>
            <a:endParaRPr lang="en-US" altLang="ja-JP" sz="1600" dirty="0">
              <a:solidFill>
                <a:schemeClr val="tx1"/>
              </a:solidFill>
            </a:endParaRPr>
          </a:p>
          <a:p>
            <a:pPr marL="0" indent="0">
              <a:buNone/>
            </a:pPr>
            <a:r>
              <a:rPr lang="ja-JP" altLang="en-US" sz="1600" dirty="0">
                <a:solidFill>
                  <a:schemeClr val="tx1"/>
                </a:solidFill>
              </a:rPr>
              <a:t>　　　採用しているのか？採用するつもりがあるのか</a:t>
            </a:r>
            <a:r>
              <a:rPr lang="ja-JP" altLang="en-US" sz="1600" dirty="0" smtClean="0">
                <a:solidFill>
                  <a:schemeClr val="tx1"/>
                </a:solidFill>
              </a:rPr>
              <a:t>？</a:t>
            </a:r>
            <a:endParaRPr lang="en-US" altLang="ja-JP" sz="1600" dirty="0">
              <a:solidFill>
                <a:schemeClr val="tx1"/>
              </a:solidFill>
            </a:endParaRPr>
          </a:p>
          <a:p>
            <a:pPr marL="0" indent="0">
              <a:buNone/>
            </a:pPr>
            <a:r>
              <a:rPr lang="ja-JP" altLang="en-US" sz="1600" b="1" dirty="0">
                <a:solidFill>
                  <a:schemeClr val="tx1"/>
                </a:solidFill>
              </a:rPr>
              <a:t>看護教育機関（</a:t>
            </a:r>
            <a:r>
              <a:rPr lang="en-US" altLang="ja-JP" sz="1600" b="1" dirty="0">
                <a:solidFill>
                  <a:schemeClr val="tx1"/>
                </a:solidFill>
              </a:rPr>
              <a:t>525</a:t>
            </a:r>
            <a:r>
              <a:rPr lang="ja-JP" altLang="en-US" sz="1600" b="1" dirty="0">
                <a:solidFill>
                  <a:schemeClr val="tx1"/>
                </a:solidFill>
              </a:rPr>
              <a:t>件）</a:t>
            </a:r>
            <a:endParaRPr lang="en-US" altLang="ja-JP" sz="1600" b="1" dirty="0">
              <a:solidFill>
                <a:schemeClr val="tx1"/>
              </a:solidFill>
            </a:endParaRPr>
          </a:p>
          <a:p>
            <a:pPr marL="0" indent="0">
              <a:buNone/>
            </a:pPr>
            <a:r>
              <a:rPr lang="ja-JP" altLang="en-US" sz="1600" dirty="0">
                <a:solidFill>
                  <a:schemeClr val="tx1"/>
                </a:solidFill>
              </a:rPr>
              <a:t>　　　どんな教育しているのか？実際に学生は訪看に行き　</a:t>
            </a:r>
            <a:endParaRPr lang="en-US" altLang="ja-JP" sz="1600" dirty="0">
              <a:solidFill>
                <a:schemeClr val="tx1"/>
              </a:solidFill>
            </a:endParaRPr>
          </a:p>
          <a:p>
            <a:pPr marL="0" indent="0">
              <a:buNone/>
            </a:pPr>
            <a:r>
              <a:rPr lang="ja-JP" altLang="en-US" sz="1600" dirty="0">
                <a:solidFill>
                  <a:schemeClr val="tx1"/>
                </a:solidFill>
              </a:rPr>
              <a:t>　　　たそう？教員はどう思っているのか？</a:t>
            </a:r>
            <a:endParaRPr lang="en-US" altLang="ja-JP" sz="2800" dirty="0">
              <a:solidFill>
                <a:schemeClr val="bg1">
                  <a:lumMod val="65000"/>
                </a:schemeClr>
              </a:solidFill>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784" y="319394"/>
            <a:ext cx="848974" cy="848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コンテンツ プレースホルダー 2"/>
          <p:cNvSpPr txBox="1">
            <a:spLocks/>
          </p:cNvSpPr>
          <p:nvPr/>
        </p:nvSpPr>
        <p:spPr>
          <a:xfrm>
            <a:off x="550872" y="1529851"/>
            <a:ext cx="5961687" cy="2666229"/>
          </a:xfrm>
          <a:prstGeom prst="rect">
            <a:avLst/>
          </a:prstGeom>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dk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dk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dk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dk1"/>
                </a:solidFill>
                <a:latin typeface="+mn-lt"/>
                <a:ea typeface="+mn-ea"/>
                <a:cs typeface="+mn-cs"/>
              </a:defRPr>
            </a:lvl9pPr>
          </a:lstStyle>
          <a:p>
            <a:pPr marL="0" indent="0">
              <a:buNone/>
            </a:pPr>
            <a:r>
              <a:rPr lang="en-US" altLang="ja-JP" sz="2000" dirty="0"/>
              <a:t>【</a:t>
            </a:r>
            <a:r>
              <a:rPr lang="ja-JP" altLang="en-US" sz="2000" dirty="0"/>
              <a:t>活動の</a:t>
            </a:r>
            <a:r>
              <a:rPr lang="ja-JP" altLang="en-US" sz="2000" dirty="0" smtClean="0"/>
              <a:t>背景目的</a:t>
            </a:r>
            <a:r>
              <a:rPr lang="en-US" altLang="ja-JP" sz="2000" dirty="0" smtClean="0"/>
              <a:t>】</a:t>
            </a:r>
            <a:endParaRPr lang="en-US" altLang="ja-JP" sz="2000" dirty="0"/>
          </a:p>
          <a:p>
            <a:pPr marL="0" indent="0">
              <a:buNone/>
            </a:pPr>
            <a:r>
              <a:rPr lang="ja-JP" altLang="en-US" sz="1700" dirty="0">
                <a:latin typeface="+mn-ea"/>
              </a:rPr>
              <a:t>教員をしていて「訪問看護したいけど・・」と病院に就職する学生への違和感。学生の感性の豊かさに感動する「このまま訪問に来てほしい・・・」</a:t>
            </a:r>
            <a:endParaRPr lang="en-US" altLang="ja-JP" sz="1700" dirty="0">
              <a:latin typeface="+mn-ea"/>
            </a:endParaRPr>
          </a:p>
          <a:p>
            <a:pPr marL="0" indent="0">
              <a:buNone/>
            </a:pPr>
            <a:r>
              <a:rPr lang="ja-JP" altLang="en-US" sz="1700" dirty="0">
                <a:solidFill>
                  <a:schemeClr val="tx1"/>
                </a:solidFill>
                <a:latin typeface="+mn-ea"/>
              </a:rPr>
              <a:t>「病棟を</a:t>
            </a:r>
            <a:r>
              <a:rPr lang="en-US" altLang="ja-JP" sz="1700" dirty="0">
                <a:solidFill>
                  <a:schemeClr val="tx1"/>
                </a:solidFill>
                <a:latin typeface="+mn-ea"/>
              </a:rPr>
              <a:t>3</a:t>
            </a:r>
            <a:r>
              <a:rPr lang="ja-JP" altLang="en-US" sz="1700" dirty="0">
                <a:solidFill>
                  <a:schemeClr val="tx1"/>
                </a:solidFill>
                <a:latin typeface="+mn-ea"/>
              </a:rPr>
              <a:t>年以上経験してから訪問看護」という伝統？</a:t>
            </a:r>
            <a:r>
              <a:rPr lang="ja-JP" altLang="en-US" sz="1700" dirty="0" err="1">
                <a:solidFill>
                  <a:schemeClr val="tx1"/>
                </a:solidFill>
                <a:latin typeface="+mn-ea"/>
              </a:rPr>
              <a:t>への</a:t>
            </a:r>
            <a:r>
              <a:rPr lang="ja-JP" altLang="en-US" sz="1700" dirty="0">
                <a:solidFill>
                  <a:schemeClr val="tx1"/>
                </a:solidFill>
                <a:latin typeface="+mn-ea"/>
              </a:rPr>
              <a:t>違和感「使えない人はやめてもらってよい」という雰囲気への違和感</a:t>
            </a:r>
            <a:endParaRPr lang="en-US" altLang="ja-JP" sz="1700" dirty="0">
              <a:solidFill>
                <a:schemeClr val="tx1"/>
              </a:solidFill>
              <a:latin typeface="+mn-ea"/>
            </a:endParaRPr>
          </a:p>
          <a:p>
            <a:pPr marL="0" indent="0">
              <a:buNone/>
            </a:pPr>
            <a:r>
              <a:rPr lang="ja-JP" altLang="en-US" sz="1700" dirty="0">
                <a:solidFill>
                  <a:schemeClr val="tx1"/>
                </a:solidFill>
                <a:latin typeface="+mn-ea"/>
              </a:rPr>
              <a:t>→これまで通り出来上がった人材を待っているだけでは訪問看護の明日は無い。</a:t>
            </a:r>
            <a:endParaRPr lang="en-US" altLang="ja-JP" sz="1700" dirty="0">
              <a:solidFill>
                <a:schemeClr val="tx1"/>
              </a:solidFill>
              <a:latin typeface="+mn-ea"/>
            </a:endParaRPr>
          </a:p>
          <a:p>
            <a:pPr marL="0" indent="0">
              <a:buNone/>
            </a:pPr>
            <a:r>
              <a:rPr lang="ja-JP" altLang="en-US" sz="1700" dirty="0">
                <a:solidFill>
                  <a:schemeClr val="tx1"/>
                </a:solidFill>
                <a:latin typeface="+mn-ea"/>
              </a:rPr>
              <a:t>→「きらきら訪問ナースの会」発足</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7523" y="3679254"/>
            <a:ext cx="2588835" cy="120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円/楕円 10"/>
          <p:cNvSpPr/>
          <p:nvPr/>
        </p:nvSpPr>
        <p:spPr>
          <a:xfrm>
            <a:off x="1494643" y="3201290"/>
            <a:ext cx="3560109" cy="1350150"/>
          </a:xfrm>
          <a:prstGeom prst="ellipse">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0" dirty="0">
                <a:solidFill>
                  <a:srgbClr val="FF7C80"/>
                </a:solidFill>
              </a:rPr>
              <a:t>sample</a:t>
            </a:r>
            <a:endParaRPr lang="ja-JP" altLang="en-US" sz="6000" dirty="0">
              <a:solidFill>
                <a:srgbClr val="FF7C80"/>
              </a:solidFill>
            </a:endParaRPr>
          </a:p>
        </p:txBody>
      </p:sp>
    </p:spTree>
    <p:extLst>
      <p:ext uri="{BB962C8B-B14F-4D97-AF65-F5344CB8AC3E}">
        <p14:creationId xmlns:p14="http://schemas.microsoft.com/office/powerpoint/2010/main" val="3499789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noGrp="1"/>
          </p:cNvSpPr>
          <p:nvPr>
            <p:ph type="title"/>
          </p:nvPr>
        </p:nvSpPr>
        <p:spPr>
          <a:xfrm>
            <a:off x="2416549" y="124392"/>
            <a:ext cx="4436269" cy="855234"/>
          </a:xfrm>
          <a:prstGeom prst="rect">
            <a:avLst/>
          </a:prstGeom>
          <a:noFill/>
        </p:spPr>
        <p:txBody>
          <a:bodyPr vert="horz" wrap="square" lIns="96012" tIns="48006" rIns="96012" bIns="48006" rtlCol="0" anchor="ctr">
            <a:spAutoFit/>
          </a:bodyPr>
          <a:lstStyle/>
          <a:p>
            <a:r>
              <a:rPr lang="ja-JP" altLang="en-US" dirty="0" smtClean="0"/>
              <a:t>　　　　　　　</a:t>
            </a:r>
            <a:r>
              <a:rPr lang="ja-JP" altLang="en-US" sz="1500" dirty="0"/>
              <a:t>名前：佐藤直子</a:t>
            </a:r>
            <a:br>
              <a:rPr lang="ja-JP" altLang="en-US" sz="1500" dirty="0"/>
            </a:br>
            <a:r>
              <a:rPr lang="ja-JP" altLang="en-US" sz="1500" dirty="0"/>
              <a:t>　　　　　　　　　　　所属：聖路加国際大学</a:t>
            </a:r>
            <a:br>
              <a:rPr lang="ja-JP" altLang="en-US" sz="1500" dirty="0"/>
            </a:br>
            <a:r>
              <a:rPr lang="ja-JP" altLang="en-US" sz="1500" dirty="0"/>
              <a:t>　　　　　　　　　　　認定された年：</a:t>
            </a:r>
            <a:r>
              <a:rPr lang="en-US" altLang="ja-JP" sz="1500" dirty="0"/>
              <a:t>2012</a:t>
            </a:r>
            <a:r>
              <a:rPr lang="ja-JP" altLang="en-US" sz="1500" dirty="0"/>
              <a:t>年</a:t>
            </a:r>
          </a:p>
        </p:txBody>
      </p:sp>
      <p:sp>
        <p:nvSpPr>
          <p:cNvPr id="5" name="コンテンツ プレースホルダー 2"/>
          <p:cNvSpPr txBox="1">
            <a:spLocks/>
          </p:cNvSpPr>
          <p:nvPr/>
        </p:nvSpPr>
        <p:spPr>
          <a:xfrm>
            <a:off x="314961" y="1452786"/>
            <a:ext cx="6268720" cy="2434067"/>
          </a:xfrm>
          <a:prstGeom prst="rect">
            <a:avLst/>
          </a:prstGeom>
        </p:spPr>
        <p:style>
          <a:lnRef idx="2">
            <a:schemeClr val="accent1"/>
          </a:lnRef>
          <a:fillRef idx="1">
            <a:schemeClr val="lt1"/>
          </a:fillRef>
          <a:effectRef idx="0">
            <a:schemeClr val="accent1"/>
          </a:effectRef>
          <a:fontRef idx="minor">
            <a:schemeClr val="dk1"/>
          </a:fontRef>
        </p:style>
        <p:txBody>
          <a:bodyPr vert="horz" lIns="96012" tIns="48006" rIns="96012" bIns="48006" rtlCol="0">
            <a:norm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dk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dk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dk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9pPr>
          </a:lstStyle>
          <a:p>
            <a:pPr marL="0" indent="0">
              <a:buNone/>
            </a:pPr>
            <a:r>
              <a:rPr lang="en-US" altLang="ja-JP" sz="2000" dirty="0">
                <a:solidFill>
                  <a:schemeClr val="tx1"/>
                </a:solidFill>
              </a:rPr>
              <a:t>【</a:t>
            </a:r>
            <a:r>
              <a:rPr lang="ja-JP" altLang="en-US" sz="2000" dirty="0">
                <a:solidFill>
                  <a:schemeClr val="tx1"/>
                </a:solidFill>
              </a:rPr>
              <a:t>結果</a:t>
            </a:r>
            <a:r>
              <a:rPr lang="en-US" altLang="ja-JP" sz="2000" dirty="0">
                <a:solidFill>
                  <a:schemeClr val="tx1"/>
                </a:solidFill>
              </a:rPr>
              <a:t>】</a:t>
            </a:r>
          </a:p>
          <a:p>
            <a:pPr marL="0" indent="0">
              <a:buNone/>
            </a:pPr>
            <a:r>
              <a:rPr lang="ja-JP" altLang="en-US" sz="1600" b="1" dirty="0">
                <a:solidFill>
                  <a:schemeClr val="tx1"/>
                </a:solidFill>
              </a:rPr>
              <a:t>セミナー：</a:t>
            </a:r>
            <a:r>
              <a:rPr lang="ja-JP" altLang="en-US" sz="1600" dirty="0">
                <a:solidFill>
                  <a:schemeClr val="tx1"/>
                </a:solidFill>
              </a:rPr>
              <a:t>それぞれの事業所に合った方法があった</a:t>
            </a:r>
            <a:endParaRPr lang="en-US" altLang="ja-JP" sz="1600" dirty="0">
              <a:solidFill>
                <a:schemeClr val="tx1"/>
              </a:solidFill>
            </a:endParaRPr>
          </a:p>
          <a:p>
            <a:pPr marL="0" indent="0">
              <a:buNone/>
            </a:pPr>
            <a:r>
              <a:rPr lang="ja-JP" altLang="en-US" sz="1600" dirty="0">
                <a:solidFill>
                  <a:schemeClr val="tx1"/>
                </a:solidFill>
              </a:rPr>
              <a:t>きらきらナース本人の成長ぶり、輝きに感激</a:t>
            </a:r>
            <a:endParaRPr lang="en-US" altLang="ja-JP" sz="1600" dirty="0">
              <a:solidFill>
                <a:schemeClr val="tx1"/>
              </a:solidFill>
            </a:endParaRPr>
          </a:p>
          <a:p>
            <a:pPr marL="0" indent="0">
              <a:buNone/>
            </a:pPr>
            <a:r>
              <a:rPr lang="ja-JP" altLang="en-US" sz="1600" b="1" dirty="0">
                <a:solidFill>
                  <a:schemeClr val="tx1"/>
                </a:solidFill>
              </a:rPr>
              <a:t>事業所調査</a:t>
            </a:r>
            <a:r>
              <a:rPr lang="ja-JP" altLang="en-US" sz="1600" dirty="0">
                <a:solidFill>
                  <a:schemeClr val="tx1"/>
                </a:solidFill>
              </a:rPr>
              <a:t>：採用経験があるのは</a:t>
            </a:r>
            <a:r>
              <a:rPr lang="en-US" altLang="ja-JP" sz="1600" dirty="0">
                <a:solidFill>
                  <a:schemeClr val="tx1"/>
                </a:solidFill>
              </a:rPr>
              <a:t>2</a:t>
            </a:r>
            <a:r>
              <a:rPr lang="ja-JP" altLang="en-US" sz="1600" dirty="0">
                <a:solidFill>
                  <a:schemeClr val="tx1"/>
                </a:solidFill>
              </a:rPr>
              <a:t>％だが採用意向がある事業所は</a:t>
            </a:r>
            <a:r>
              <a:rPr lang="en-US" altLang="ja-JP" sz="1600" dirty="0">
                <a:solidFill>
                  <a:schemeClr val="tx1"/>
                </a:solidFill>
              </a:rPr>
              <a:t>39</a:t>
            </a:r>
            <a:r>
              <a:rPr lang="ja-JP" altLang="en-US" sz="1600" dirty="0">
                <a:solidFill>
                  <a:schemeClr val="tx1"/>
                </a:solidFill>
              </a:rPr>
              <a:t>％！しかし・人・時間・金の不足から教育体制が取れない</a:t>
            </a:r>
            <a:endParaRPr lang="en-US" altLang="ja-JP" sz="1600" dirty="0">
              <a:solidFill>
                <a:schemeClr val="tx1"/>
              </a:solidFill>
            </a:endParaRPr>
          </a:p>
          <a:p>
            <a:pPr marL="0" indent="0">
              <a:buNone/>
            </a:pPr>
            <a:r>
              <a:rPr lang="ja-JP" altLang="en-US" sz="1600" b="1" dirty="0">
                <a:solidFill>
                  <a:schemeClr val="tx1"/>
                </a:solidFill>
              </a:rPr>
              <a:t>教育機関調査</a:t>
            </a:r>
            <a:r>
              <a:rPr lang="ja-JP" altLang="en-US" sz="1600" dirty="0">
                <a:solidFill>
                  <a:schemeClr val="tx1"/>
                </a:solidFill>
              </a:rPr>
              <a:t>：訪問看護の実習はすでに就職が決まってから始まるところもある・・・在宅看護論の担当教員だけでは何ともならない。しかし、もし訪看に就職したら研修など手伝うことはできると多くが回答。</a:t>
            </a:r>
            <a:endParaRPr lang="en-US" altLang="ja-JP" sz="1600" dirty="0">
              <a:solidFill>
                <a:schemeClr val="tx1"/>
              </a:solidFill>
            </a:endParaRPr>
          </a:p>
        </p:txBody>
      </p:sp>
      <p:sp>
        <p:nvSpPr>
          <p:cNvPr id="8" name="テキスト ボックス 7"/>
          <p:cNvSpPr txBox="1"/>
          <p:nvPr/>
        </p:nvSpPr>
        <p:spPr>
          <a:xfrm>
            <a:off x="314961" y="4935504"/>
            <a:ext cx="6360159" cy="3359381"/>
          </a:xfrm>
          <a:prstGeom prst="rect">
            <a:avLst/>
          </a:prstGeom>
        </p:spPr>
        <p:style>
          <a:lnRef idx="2">
            <a:schemeClr val="accent1"/>
          </a:lnRef>
          <a:fillRef idx="1">
            <a:schemeClr val="lt1"/>
          </a:fillRef>
          <a:effectRef idx="0">
            <a:schemeClr val="accent1"/>
          </a:effectRef>
          <a:fontRef idx="minor">
            <a:schemeClr val="dk1"/>
          </a:fontRef>
        </p:style>
        <p:txBody>
          <a:bodyPr wrap="square" lIns="96012" tIns="48006" rIns="96012" bIns="48006" rtlCol="0">
            <a:spAutoFit/>
          </a:bodyPr>
          <a:lstStyle/>
          <a:p>
            <a:r>
              <a:rPr lang="en-US" altLang="ja-JP" sz="2000" b="1" dirty="0"/>
              <a:t>【</a:t>
            </a:r>
            <a:r>
              <a:rPr lang="ja-JP" altLang="en-US" sz="2000" b="1" dirty="0"/>
              <a:t>今後の課題と展望</a:t>
            </a:r>
            <a:r>
              <a:rPr lang="en-US" altLang="ja-JP" sz="2000" b="1" dirty="0"/>
              <a:t>】</a:t>
            </a:r>
          </a:p>
          <a:p>
            <a:r>
              <a:rPr lang="ja-JP" altLang="en-US" sz="1600" dirty="0">
                <a:solidFill>
                  <a:schemeClr val="tx1"/>
                </a:solidFill>
              </a:rPr>
              <a:t>・新卒採用は訪問看護事業所先導でじわじわ始まりそう。人・時間・金が足りないので、訪問看護事業所は看護学校や大学、市町村や県看護協会、地域の資源と、看護師育成のためのネットワークを作ることが求められる。</a:t>
            </a:r>
            <a:endParaRPr lang="en-US" altLang="ja-JP" sz="1600" dirty="0">
              <a:solidFill>
                <a:schemeClr val="tx1"/>
              </a:solidFill>
            </a:endParaRPr>
          </a:p>
          <a:p>
            <a:r>
              <a:rPr lang="ja-JP" altLang="en-US" sz="1600" dirty="0">
                <a:solidFill>
                  <a:schemeClr val="tx1"/>
                </a:solidFill>
              </a:rPr>
              <a:t>・また、「訪問看護は高度な知識が必要だから」「特別な看護だから」と敬遠されがち、看護の基本は変わらないので、</a:t>
            </a:r>
            <a:endParaRPr lang="en-US" altLang="ja-JP" sz="1600" dirty="0">
              <a:solidFill>
                <a:schemeClr val="tx1"/>
              </a:solidFill>
            </a:endParaRPr>
          </a:p>
          <a:p>
            <a:r>
              <a:rPr lang="ja-JP" altLang="en-US" sz="1600" dirty="0">
                <a:solidFill>
                  <a:schemeClr val="tx1"/>
                </a:solidFill>
              </a:rPr>
              <a:t>私たち訪問看護師も「訪問看護は特殊」と垣根をあげないことも必要なのでは？</a:t>
            </a:r>
            <a:endParaRPr lang="en-US" altLang="ja-JP" sz="1600" dirty="0">
              <a:solidFill>
                <a:schemeClr val="tx1"/>
              </a:solidFill>
            </a:endParaRPr>
          </a:p>
          <a:p>
            <a:r>
              <a:rPr lang="ja-JP" altLang="en-US" sz="1600" dirty="0">
                <a:solidFill>
                  <a:schemeClr val="tx1"/>
                </a:solidFill>
              </a:rPr>
              <a:t>・今年度は育成のガイドラインを作成中・雇う方も雇われる方も幸せになるガイドラインであってほしい</a:t>
            </a:r>
            <a:endParaRPr lang="en-US" altLang="ja-JP" sz="1600" dirty="0">
              <a:solidFill>
                <a:schemeClr val="tx1"/>
              </a:solidFill>
            </a:endParaRPr>
          </a:p>
          <a:p>
            <a:r>
              <a:rPr lang="ja-JP" altLang="en-US" sz="1600" dirty="0">
                <a:solidFill>
                  <a:schemeClr val="tx1"/>
                </a:solidFill>
              </a:rPr>
              <a:t>・さらに教員という立場できらきら訪問ナースの育成を直接支援していく具体的な方法を考えていきたい。</a:t>
            </a:r>
            <a:endParaRPr lang="en-US" altLang="ja-JP" sz="1600" dirty="0">
              <a:solidFill>
                <a:schemeClr val="bg1">
                  <a:lumMod val="65000"/>
                </a:schemeClr>
              </a:solidFill>
            </a:endParaRP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0404" y="3760018"/>
            <a:ext cx="2327226" cy="1563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314961" y="8428317"/>
            <a:ext cx="5480988" cy="577081"/>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ja-JP" altLang="en-US" sz="1350" dirty="0">
                <a:solidFill>
                  <a:schemeClr val="bg1">
                    <a:lumMod val="50000"/>
                  </a:schemeClr>
                </a:solidFill>
              </a:rPr>
              <a:t>この活動は認定看護師のどのような役割に近いかチェックする（複数ＯＫ）</a:t>
            </a:r>
            <a:endParaRPr lang="en-US" altLang="ja-JP" sz="1350" dirty="0">
              <a:solidFill>
                <a:schemeClr val="bg1">
                  <a:lumMod val="50000"/>
                </a:schemeClr>
              </a:solidFill>
            </a:endParaRPr>
          </a:p>
          <a:p>
            <a:r>
              <a:rPr lang="ja-JP" altLang="en-US" dirty="0">
                <a:solidFill>
                  <a:schemeClr val="tx1"/>
                </a:solidFill>
              </a:rPr>
              <a:t>■実践　　□相談　　□指導　□その他</a:t>
            </a:r>
            <a:endParaRPr lang="ja-JP" altLang="en-US" sz="1500" dirty="0">
              <a:solidFill>
                <a:schemeClr val="bg1">
                  <a:lumMod val="50000"/>
                </a:schemeClr>
              </a:solidFill>
            </a:endParaRPr>
          </a:p>
        </p:txBody>
      </p:sp>
      <p:sp>
        <p:nvSpPr>
          <p:cNvPr id="9" name="円/楕円 8"/>
          <p:cNvSpPr/>
          <p:nvPr/>
        </p:nvSpPr>
        <p:spPr>
          <a:xfrm>
            <a:off x="1703908" y="3684938"/>
            <a:ext cx="3560109" cy="1350150"/>
          </a:xfrm>
          <a:prstGeom prst="ellipse">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0" dirty="0">
                <a:solidFill>
                  <a:srgbClr val="FF7C80"/>
                </a:solidFill>
              </a:rPr>
              <a:t>sample</a:t>
            </a:r>
            <a:endParaRPr lang="ja-JP" altLang="en-US" sz="6000" dirty="0">
              <a:solidFill>
                <a:srgbClr val="FF7C80"/>
              </a:solidFill>
            </a:endParaRPr>
          </a:p>
        </p:txBody>
      </p:sp>
    </p:spTree>
    <p:extLst>
      <p:ext uri="{BB962C8B-B14F-4D97-AF65-F5344CB8AC3E}">
        <p14:creationId xmlns:p14="http://schemas.microsoft.com/office/powerpoint/2010/main" val="3955329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1542</Words>
  <Application>Microsoft Office PowerPoint</Application>
  <PresentationFormat>画面に合わせる (4:3)</PresentationFormat>
  <Paragraphs>85</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Arial</vt:lpstr>
      <vt:lpstr>Calibri</vt:lpstr>
      <vt:lpstr>Calibri Light</vt:lpstr>
      <vt:lpstr>Wingdings</vt:lpstr>
      <vt:lpstr>Office テーマ</vt:lpstr>
      <vt:lpstr>PowerPoint プレゼンテーション</vt:lpstr>
      <vt:lpstr>               </vt:lpstr>
      <vt:lpstr>【事例紹介】Ａさんは70代後半 アルツハイマー型認知症でＥＡＳＴ分類では５レベル 健忘が強く、数分前のことを覚えていない。 これまで60年間一人暮らしを続けてきたので、妄想や不安はあるものの、施設では暮らせないと話している 　ある日屋内で転倒し、右手首を骨折してしまった。</vt:lpstr>
      <vt:lpstr>【結果・考察】 　Ａさんは入院することなく、自宅で過ごすことができた。認知症の方が環境の変化に耐えられるか、痛みの刺激に耐えられるか確認しながら支援の方法をステーション全体で考えられたのがポイントだと思われる。     </vt:lpstr>
      <vt:lpstr>　　　　【新卒訪問看護師育成啓発 　　　　　　　　　－きらきら訪問ナースの会ー】　</vt:lpstr>
      <vt:lpstr>　　　　　　　名前：佐藤直子 　　　　　　　　　　　所属：聖路加国際大学 　　　　　　　　　　　認定された年：2012年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平良　智子</cp:lastModifiedBy>
  <cp:revision>9</cp:revision>
  <dcterms:created xsi:type="dcterms:W3CDTF">2018-05-29T00:08:08Z</dcterms:created>
  <dcterms:modified xsi:type="dcterms:W3CDTF">2025-07-14T06:59:50Z</dcterms:modified>
</cp:coreProperties>
</file>